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7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  <p:sldId id="266" r:id="rId13"/>
    <p:sldId id="277" r:id="rId14"/>
    <p:sldId id="281" r:id="rId15"/>
    <p:sldId id="280" r:id="rId16"/>
    <p:sldId id="279" r:id="rId17"/>
    <p:sldId id="278" r:id="rId18"/>
    <p:sldId id="282" r:id="rId19"/>
    <p:sldId id="283" r:id="rId20"/>
    <p:sldId id="333" r:id="rId21"/>
    <p:sldId id="336" r:id="rId22"/>
    <p:sldId id="288" r:id="rId23"/>
    <p:sldId id="284" r:id="rId24"/>
    <p:sldId id="285" r:id="rId25"/>
    <p:sldId id="286" r:id="rId26"/>
    <p:sldId id="342" r:id="rId27"/>
    <p:sldId id="338" r:id="rId28"/>
    <p:sldId id="341" r:id="rId29"/>
    <p:sldId id="344" r:id="rId30"/>
    <p:sldId id="289" r:id="rId31"/>
    <p:sldId id="337" r:id="rId32"/>
    <p:sldId id="339" r:id="rId33"/>
    <p:sldId id="345" r:id="rId34"/>
    <p:sldId id="343" r:id="rId35"/>
    <p:sldId id="287" r:id="rId36"/>
    <p:sldId id="340" r:id="rId37"/>
    <p:sldId id="316" r:id="rId38"/>
    <p:sldId id="317" r:id="rId39"/>
    <p:sldId id="313" r:id="rId40"/>
    <p:sldId id="319" r:id="rId41"/>
    <p:sldId id="318" r:id="rId42"/>
    <p:sldId id="314" r:id="rId43"/>
    <p:sldId id="256" r:id="rId44"/>
    <p:sldId id="257" r:id="rId45"/>
    <p:sldId id="258" r:id="rId46"/>
    <p:sldId id="262" r:id="rId47"/>
    <p:sldId id="323" r:id="rId48"/>
    <p:sldId id="324" r:id="rId49"/>
    <p:sldId id="259" r:id="rId50"/>
    <p:sldId id="325" r:id="rId51"/>
    <p:sldId id="291" r:id="rId52"/>
    <p:sldId id="292" r:id="rId53"/>
    <p:sldId id="326" r:id="rId54"/>
    <p:sldId id="327" r:id="rId55"/>
    <p:sldId id="328" r:id="rId56"/>
    <p:sldId id="329" r:id="rId57"/>
    <p:sldId id="330" r:id="rId58"/>
    <p:sldId id="331" r:id="rId59"/>
    <p:sldId id="293" r:id="rId60"/>
    <p:sldId id="296" r:id="rId61"/>
    <p:sldId id="297" r:id="rId62"/>
    <p:sldId id="298" r:id="rId63"/>
    <p:sldId id="299" r:id="rId64"/>
    <p:sldId id="300" r:id="rId65"/>
    <p:sldId id="301" r:id="rId66"/>
    <p:sldId id="332" r:id="rId67"/>
    <p:sldId id="304" r:id="rId68"/>
    <p:sldId id="305" r:id="rId69"/>
    <p:sldId id="306" r:id="rId70"/>
    <p:sldId id="307" r:id="rId71"/>
    <p:sldId id="308" r:id="rId72"/>
    <p:sldId id="260" r:id="rId73"/>
    <p:sldId id="320" r:id="rId74"/>
    <p:sldId id="321" r:id="rId75"/>
    <p:sldId id="322" r:id="rId7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5B9FBD-B0AE-46EA-9000-D2CC64E78B66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558E5E-6538-4C03-AD7D-83C23E73E1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A2CCEB-C319-4201-970E-A253D4656A4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99EE-5652-4F84-B050-950281E8EBB7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2D4A-1560-4369-81A2-520EF3F53C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AB06-B516-49C0-844B-0ECDB87368AF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6A26-2F30-438C-B024-CBAC98F1BD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EE6F-CD05-4591-815F-B1CCF8FDBFC3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2590-9487-4347-8C82-B844276521F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62A7-E3A0-438C-8609-7B0E01DE44A4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23C5-56D7-4562-8C13-A28DEB9EC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B715-B057-4DC1-9294-662CA15647C8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B52B-E9C7-4D97-95F7-D93AD071EB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6F3D-CA32-41C8-B7F3-2002A40A622F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17CC-0FEB-4BEB-9E6E-70F51028DF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F3B0-382F-402D-84D8-8E62C94914B0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869C-34C0-477F-BD11-CD9D21DC56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F236-F6B5-4C5F-9EAE-42D072B1D61D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F9C1-3E97-4083-9A1F-3537AC6C69B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C09C-A5BD-4A2B-90AD-DE0FDDAF730F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3940-1CDC-4C78-9CB5-71C2842D31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C502-311A-46A2-B6CB-998957C8E5FB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F0A0-803D-4141-BAF0-56C63DAD84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7C93-17D8-40D1-ADA5-11D806528B2D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BF36-B122-4B6A-8D6A-3AC95043CC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CC5A7F-8B1D-42BD-B77E-B927DD2CA0A6}" type="datetimeFigureOut">
              <a:rPr lang="fr-FR"/>
              <a:pPr>
                <a:defRPr/>
              </a:pPr>
              <a:t>25/02/2015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F81E4-113D-4CA8-864D-C8E9649A47B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travaux%209-9-2011\arch%20conf\eau%20et%20poussi&#232;re\201415016Eau-Renault%20truck\jpl-formation-ss-from-disk-ssc2004-22v2_full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avoirs.ens.fr/expose.php?id=18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ista\Desktop\201502225soleil%20stage%20obs\The_Process_of_Triggered_Star_Formation(converted).av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ista\Desktop\201502225soleil%20stage%20obs\2comets_C2.mp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oleil%20prof\2006-06-22%20UO%20Soleil\vquakel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ista\Desktop\201502225soleil%20stage%20obs\solar_system_cloud_collapse_avi.mpg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travaux%209-9-2011\arch%20conf\eau%20et%20poussi&#232;re\201415016Eau-Renault%20truck\jpl-formation-ss-from-disk-ssc2004-22v2_full.avi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950913"/>
            <a:ext cx="5214938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1214438" y="428625"/>
            <a:ext cx="728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Formation du Soleil à partir du milieu interstellaire 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pl-formation-ss-from-disk-ssc2004-22v2_fu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1"/>
          <p:cNvSpPr txBox="1">
            <a:spLocks noChangeArrowheads="1"/>
          </p:cNvSpPr>
          <p:nvPr/>
        </p:nvSpPr>
        <p:spPr bwMode="auto">
          <a:xfrm>
            <a:off x="1000125" y="357188"/>
            <a:ext cx="6932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Effondrement de  1M solaire    (2 10 </a:t>
            </a:r>
            <a:r>
              <a:rPr lang="fr-FR" sz="1600" baseline="30000">
                <a:latin typeface="Calibri" pitchFamily="34" charset="0"/>
              </a:rPr>
              <a:t>30</a:t>
            </a:r>
            <a:r>
              <a:rPr lang="fr-FR" sz="1600">
                <a:latin typeface="Calibri" pitchFamily="34" charset="0"/>
              </a:rPr>
              <a:t> kg =  1000 M Jupiter = 1000*(300 M Terre)</a:t>
            </a:r>
          </a:p>
          <a:p>
            <a:endParaRPr lang="fr-FR" sz="1600">
              <a:latin typeface="Calibri" pitchFamily="34" charset="0"/>
            </a:endParaRPr>
          </a:p>
          <a:p>
            <a:r>
              <a:rPr lang="fr-FR" sz="1600">
                <a:latin typeface="Calibri" pitchFamily="34" charset="0"/>
              </a:rPr>
              <a:t>Augmentation Pression et température au centre  15 10 </a:t>
            </a:r>
            <a:r>
              <a:rPr lang="fr-FR" sz="1600" baseline="30000">
                <a:latin typeface="Calibri" pitchFamily="34" charset="0"/>
              </a:rPr>
              <a:t>6</a:t>
            </a:r>
            <a:r>
              <a:rPr lang="fr-FR" sz="1600">
                <a:latin typeface="Calibri" pitchFamily="34" charset="0"/>
              </a:rPr>
              <a:t> K,   160 g/cm    </a:t>
            </a:r>
          </a:p>
          <a:p>
            <a:endParaRPr lang="fr-FR" sz="1600">
              <a:latin typeface="Calibri" pitchFamily="34" charset="0"/>
            </a:endParaRPr>
          </a:p>
          <a:p>
            <a:r>
              <a:rPr lang="fr-FR" sz="1600">
                <a:latin typeface="Calibri" pitchFamily="34" charset="0"/>
              </a:rPr>
              <a:t>Amorçage réaction de fusion nucléaire : 4H </a:t>
            </a:r>
            <a:r>
              <a:rPr lang="fr-FR" sz="1600">
                <a:latin typeface="Calibri" pitchFamily="34" charset="0"/>
                <a:sym typeface="Wingdings" pitchFamily="2" charset="2"/>
              </a:rPr>
              <a:t> 1He</a:t>
            </a:r>
          </a:p>
        </p:txBody>
      </p:sp>
      <p:pic>
        <p:nvPicPr>
          <p:cNvPr id="24578" name="Picture 2" descr="http://upload.wikimedia.org/wikipedia/commons/thumb/f/fe/Fusion_dans_le_Soleil.svg/640px-Fusion_dans_le_Soleil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25"/>
            <a:ext cx="30114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upload.wikimedia.org/wikipedia/commons/thumb/2/21/CNO_Cycle.svg/800px-CNO_Cyc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88" y="2114550"/>
            <a:ext cx="4529137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ZoneTexte 4"/>
          <p:cNvSpPr txBox="1">
            <a:spLocks noChangeArrowheads="1"/>
          </p:cNvSpPr>
          <p:nvPr/>
        </p:nvSpPr>
        <p:spPr bwMode="auto">
          <a:xfrm>
            <a:off x="857250" y="1773238"/>
            <a:ext cx="417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Réaction « proton-proton » petites*, Soleil</a:t>
            </a:r>
          </a:p>
        </p:txBody>
      </p:sp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5786438" y="1785938"/>
            <a:ext cx="2598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Cyle « CNO » (* massives)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1"/>
          <p:cNvSpPr txBox="1">
            <a:spLocks noChangeArrowheads="1"/>
          </p:cNvSpPr>
          <p:nvPr/>
        </p:nvSpPr>
        <p:spPr bwMode="auto">
          <a:xfrm>
            <a:off x="1071563" y="785813"/>
            <a:ext cx="7026275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1)  Cœur : zone où la fusion peut avoir lieu  0,25 R </a:t>
            </a:r>
            <a:r>
              <a:rPr lang="fr-FR" baseline="-25000">
                <a:latin typeface="Calibri" pitchFamily="34" charset="0"/>
              </a:rPr>
              <a:t>Soleil</a:t>
            </a:r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250 W/m </a:t>
            </a:r>
            <a:r>
              <a:rPr lang="fr-FR" baseline="30000">
                <a:latin typeface="Calibri" pitchFamily="34" charset="0"/>
              </a:rPr>
              <a:t>3</a:t>
            </a:r>
            <a:r>
              <a:rPr lang="fr-FR">
                <a:latin typeface="Calibri" pitchFamily="34" charset="0"/>
              </a:rPr>
              <a:t>  dans le cœur   (valeur moyenne , c’est très peu !)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Luminosité Soleil = 3,8 10 </a:t>
            </a:r>
            <a:r>
              <a:rPr lang="fr-FR" baseline="30000">
                <a:latin typeface="Calibri" pitchFamily="34" charset="0"/>
              </a:rPr>
              <a:t>26</a:t>
            </a:r>
            <a:r>
              <a:rPr lang="fr-FR">
                <a:latin typeface="Calibri" pitchFamily="34" charset="0"/>
              </a:rPr>
              <a:t> W   soit 600 10 </a:t>
            </a:r>
            <a:r>
              <a:rPr lang="fr-FR" baseline="30000">
                <a:latin typeface="Calibri" pitchFamily="34" charset="0"/>
              </a:rPr>
              <a:t>9 </a:t>
            </a:r>
            <a:r>
              <a:rPr lang="fr-FR">
                <a:latin typeface="Calibri" pitchFamily="34" charset="0"/>
              </a:rPr>
              <a:t> Kg/sec  H </a:t>
            </a:r>
            <a:r>
              <a:rPr lang="fr-FR">
                <a:latin typeface="Calibri" pitchFamily="34" charset="0"/>
                <a:sym typeface="Wingdings" pitchFamily="2" charset="2"/>
              </a:rPr>
              <a:t> He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r>
              <a:rPr lang="fr-FR" sz="2000">
                <a:latin typeface="Calibri" pitchFamily="34" charset="0"/>
              </a:rPr>
              <a:t>Le problème d’une étoile :  évacuer cette énergie dans l’espace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2)  Zone « radiative » de 0,25 à 0,7 R </a:t>
            </a:r>
            <a:r>
              <a:rPr lang="fr-FR" sz="2000" baseline="-25000">
                <a:latin typeface="Calibri" pitchFamily="34" charset="0"/>
              </a:rPr>
              <a:t>Soleil  </a:t>
            </a:r>
            <a:r>
              <a:rPr lang="fr-FR" sz="2000">
                <a:latin typeface="Calibri" pitchFamily="34" charset="0"/>
              </a:rPr>
              <a:t>absorption-réémission </a:t>
            </a:r>
          </a:p>
          <a:p>
            <a:r>
              <a:rPr lang="fr-FR" sz="2000">
                <a:latin typeface="Calibri" pitchFamily="34" charset="0"/>
              </a:rPr>
              <a:t>de photons (gamma) émis par le cœur qui migrent </a:t>
            </a:r>
            <a:r>
              <a:rPr lang="fr-FR" sz="2000" u="sng">
                <a:latin typeface="Calibri" pitchFamily="34" charset="0"/>
              </a:rPr>
              <a:t>très lentement</a:t>
            </a:r>
          </a:p>
          <a:p>
            <a:r>
              <a:rPr lang="fr-FR" sz="2000">
                <a:latin typeface="Calibri" pitchFamily="34" charset="0"/>
              </a:rPr>
              <a:t>La température baisse à 2 10 </a:t>
            </a:r>
            <a:r>
              <a:rPr lang="fr-FR" sz="2000" baseline="30000">
                <a:latin typeface="Calibri" pitchFamily="34" charset="0"/>
              </a:rPr>
              <a:t>6</a:t>
            </a:r>
            <a:r>
              <a:rPr lang="fr-FR" sz="2000">
                <a:latin typeface="Calibri" pitchFamily="34" charset="0"/>
              </a:rPr>
              <a:t> K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3)  Zone « convective »  De 0,7 à 0,99 </a:t>
            </a:r>
            <a:r>
              <a:rPr lang="fr-FR">
                <a:latin typeface="Calibri" pitchFamily="34" charset="0"/>
              </a:rPr>
              <a:t>R </a:t>
            </a:r>
            <a:r>
              <a:rPr lang="fr-FR" baseline="-25000">
                <a:latin typeface="Calibri" pitchFamily="34" charset="0"/>
              </a:rPr>
              <a:t>Soleil  </a:t>
            </a:r>
            <a:r>
              <a:rPr lang="fr-FR">
                <a:latin typeface="Calibri" pitchFamily="34" charset="0"/>
              </a:rPr>
              <a:t>transport par convection</a:t>
            </a:r>
          </a:p>
          <a:p>
            <a:r>
              <a:rPr lang="fr-FR">
                <a:latin typeface="Calibri" pitchFamily="34" charset="0"/>
              </a:rPr>
              <a:t>La température baisse à 5600K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4)  La photosphère : c’est la couche que l’on peut observer   6000K</a:t>
            </a:r>
          </a:p>
          <a:p>
            <a:r>
              <a:rPr lang="fr-FR">
                <a:latin typeface="Calibri" pitchFamily="34" charset="0"/>
              </a:rPr>
              <a:t>Epaisseur optique = 1   I/I</a:t>
            </a:r>
            <a:r>
              <a:rPr lang="fr-FR" baseline="-25000">
                <a:latin typeface="Calibri" pitchFamily="34" charset="0"/>
              </a:rPr>
              <a:t>o</a:t>
            </a:r>
            <a:r>
              <a:rPr lang="fr-FR">
                <a:latin typeface="Calibri" pitchFamily="34" charset="0"/>
              </a:rPr>
              <a:t> = exp(-1)   épaisseur : 500 km</a:t>
            </a:r>
          </a:p>
          <a:p>
            <a:r>
              <a:rPr lang="fr-FR">
                <a:latin typeface="Calibri" pitchFamily="34" charset="0"/>
              </a:rPr>
              <a:t>Assombrissement centre-bord</a:t>
            </a:r>
          </a:p>
          <a:p>
            <a:r>
              <a:rPr lang="fr-FR">
                <a:latin typeface="Calibri" pitchFamily="34" charset="0"/>
              </a:rPr>
              <a:t>« Bord » du Soleil   </a:t>
            </a:r>
            <a:r>
              <a:rPr lang="fr-FR">
                <a:latin typeface="Calibri" pitchFamily="34" charset="0"/>
                <a:sym typeface="Wingdings" pitchFamily="2" charset="2"/>
              </a:rPr>
              <a:t> diamètre apparent, « Surface » du Soleil </a:t>
            </a: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Tache solaire   rotation en 28 jours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The interior of the sun consists of three major zones, each with its own unique properties. (Courtesy:  Berkeley - SS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842963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solarscience.msfc.nasa.gov/images/Dalsgaard1_density_vs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675"/>
            <a:ext cx="8501063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fr.cdn.v5.futura-sciences.com/builds/images/thumbs/7/7229eb3ee7_tache_solaire__AR1944_na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80513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ZoneTexte 2"/>
          <p:cNvSpPr txBox="1">
            <a:spLocks noChangeArrowheads="1"/>
          </p:cNvSpPr>
          <p:nvPr/>
        </p:nvSpPr>
        <p:spPr bwMode="auto">
          <a:xfrm>
            <a:off x="1187450" y="333375"/>
            <a:ext cx="5692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« taches » dans la photosphère : Zones moins chaudes  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upload.wikimedia.org/wikipedia/commons/9/9d/Sunspot_v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ZoneTexte 2"/>
          <p:cNvSpPr txBox="1">
            <a:spLocks noChangeArrowheads="1"/>
          </p:cNvSpPr>
          <p:nvPr/>
        </p:nvSpPr>
        <p:spPr bwMode="auto">
          <a:xfrm>
            <a:off x="714375" y="6072188"/>
            <a:ext cx="3406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Tache solaire et granules  1000 km</a:t>
            </a:r>
          </a:p>
        </p:txBody>
      </p:sp>
      <p:sp>
        <p:nvSpPr>
          <p:cNvPr id="29699" name="ZoneTexte 3"/>
          <p:cNvSpPr txBox="1">
            <a:spLocks noChangeArrowheads="1"/>
          </p:cNvSpPr>
          <p:nvPr/>
        </p:nvSpPr>
        <p:spPr bwMode="auto">
          <a:xfrm>
            <a:off x="5364163" y="0"/>
            <a:ext cx="3471862" cy="92392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Granules :</a:t>
            </a:r>
          </a:p>
          <a:p>
            <a:r>
              <a:rPr lang="fr-FR">
                <a:latin typeface="Calibri" pitchFamily="34" charset="0"/>
              </a:rPr>
              <a:t>Sommets de cellules de convection</a:t>
            </a:r>
          </a:p>
          <a:p>
            <a:r>
              <a:rPr lang="fr-FR">
                <a:latin typeface="Calibri" pitchFamily="34" charset="0"/>
              </a:rPr>
              <a:t>1000 km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nso.edu/sites/www.dev.nso.edu/files/files/proj-a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2390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[Granulation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928688"/>
            <a:ext cx="3857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ZoneTexte 3"/>
          <p:cNvSpPr txBox="1">
            <a:spLocks noChangeArrowheads="1"/>
          </p:cNvSpPr>
          <p:nvPr/>
        </p:nvSpPr>
        <p:spPr bwMode="auto">
          <a:xfrm>
            <a:off x="755650" y="3573463"/>
            <a:ext cx="23050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AO = adaptive optic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« optique adaptative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7886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ZoneTexte 2"/>
          <p:cNvSpPr txBox="1">
            <a:spLocks noChangeArrowheads="1"/>
          </p:cNvSpPr>
          <p:nvPr/>
        </p:nvSpPr>
        <p:spPr bwMode="auto">
          <a:xfrm>
            <a:off x="2500313" y="785813"/>
            <a:ext cx="2541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cycle solaire de 11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upload.wikimedia.org/wikipedia/commons/thumb/b/bc/Sunspot_Numbers-fr.svg/1000px-Sunspot_Numbers-f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http://upload.wikimedia.org/wikipedia/commons/f/fd/Activit%C3%A9_solaire_depuis_1000a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414838"/>
            <a:ext cx="6072187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oneTexte 3"/>
          <p:cNvSpPr txBox="1">
            <a:spLocks noChangeArrowheads="1"/>
          </p:cNvSpPr>
          <p:nvPr/>
        </p:nvSpPr>
        <p:spPr bwMode="auto">
          <a:xfrm>
            <a:off x="571500" y="421481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Accroissement  d’activité </a:t>
            </a:r>
            <a:r>
              <a:rPr lang="fr-FR" sz="1600">
                <a:latin typeface="Calibri" pitchFamily="34" charset="0"/>
                <a:sym typeface="Wingdings" pitchFamily="2" charset="2"/>
              </a:rPr>
              <a:t></a:t>
            </a:r>
          </a:p>
          <a:p>
            <a:r>
              <a:rPr lang="fr-FR" sz="1600">
                <a:latin typeface="Calibri" pitchFamily="34" charset="0"/>
                <a:sym typeface="Wingdings" pitchFamily="2" charset="2"/>
              </a:rPr>
              <a:t> + de vent solaire  </a:t>
            </a:r>
          </a:p>
          <a:p>
            <a:pPr>
              <a:buFontTx/>
              <a:buChar char="-"/>
            </a:pPr>
            <a:r>
              <a:rPr lang="fr-FR" sz="1600">
                <a:latin typeface="Calibri" pitchFamily="34" charset="0"/>
                <a:sym typeface="Wingdings" pitchFamily="2" charset="2"/>
              </a:rPr>
              <a:t>de cosmiques </a:t>
            </a:r>
          </a:p>
          <a:p>
            <a:r>
              <a:rPr lang="fr-FR" sz="1600">
                <a:latin typeface="Calibri" pitchFamily="34" charset="0"/>
                <a:sym typeface="Wingdings" pitchFamily="2" charset="2"/>
              </a:rPr>
              <a:t> - de C14 dans les arbres</a:t>
            </a:r>
            <a:endParaRPr lang="fr-F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25" y="214313"/>
            <a:ext cx="3767138" cy="368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75% H  24% He  1% poussière  etc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1000 à10 0000 atomes/cm</a:t>
            </a:r>
            <a:r>
              <a:rPr lang="fr-FR" sz="2000" baseline="30000" dirty="0">
                <a:latin typeface="+mn-lt"/>
              </a:rPr>
              <a:t>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aseline="30000" dirty="0">
              <a:latin typeface="+mn-l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sym typeface="Wingdings" pitchFamily="2" charset="2"/>
              </a:rPr>
              <a:t>Rassemblement par la gravité</a:t>
            </a: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« Nuages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10- 100 Années lumière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</a:rPr>
              <a:t>10 000-100 000 Masse du Soleil</a:t>
            </a:r>
            <a:endParaRPr lang="fr-FR" sz="2000" dirty="0">
              <a:latin typeface="+mn-lt"/>
            </a:endParaRPr>
          </a:p>
        </p:txBody>
      </p:sp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971550" y="260350"/>
            <a:ext cx="401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0">
                <a:latin typeface="Calibri" pitchFamily="34" charset="0"/>
              </a:rPr>
              <a:t>Les nuages denses</a:t>
            </a:r>
            <a:endParaRPr lang="fr-FR" sz="4000" baseline="30000"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85938"/>
            <a:ext cx="39100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5214938" y="4071938"/>
            <a:ext cx="364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Calibri" pitchFamily="34" charset="0"/>
              </a:rPr>
              <a:t>Equilibre hydrostatique </a:t>
            </a:r>
          </a:p>
        </p:txBody>
      </p:sp>
      <p:pic>
        <p:nvPicPr>
          <p:cNvPr id="15365" name="Picture 2" descr="http://upload.wikimedia.org/wikipedia/commons/9/92/James_Hopwood_Je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4786313"/>
            <a:ext cx="15128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929438" y="5357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Sir James Hopwood</a:t>
            </a:r>
          </a:p>
          <a:p>
            <a:r>
              <a:rPr lang="fr-FR">
                <a:latin typeface="Calibri" pitchFamily="34" charset="0"/>
              </a:rPr>
              <a:t> JEANS(1877 -1946)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upload.wikimedia.org/wikipedia/commons/thumb/b/bc/Sunspot_Numbers-fr.svg/1000px-Sunspot_Numbers-f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upload.wikimedia.org/wikipedia/commons/f/fd/Activit%C3%A9_solaire_depuis_1000a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859375" y="4071938"/>
            <a:ext cx="290750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ZoneTexte 3"/>
          <p:cNvSpPr txBox="1">
            <a:spLocks noChangeArrowheads="1"/>
          </p:cNvSpPr>
          <p:nvPr/>
        </p:nvSpPr>
        <p:spPr bwMode="auto">
          <a:xfrm>
            <a:off x="571500" y="421481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Accroissement  d’activité </a:t>
            </a:r>
            <a:r>
              <a:rPr lang="fr-FR" sz="1600">
                <a:latin typeface="Calibri" pitchFamily="34" charset="0"/>
                <a:sym typeface="Wingdings" pitchFamily="2" charset="2"/>
              </a:rPr>
              <a:t></a:t>
            </a:r>
          </a:p>
          <a:p>
            <a:r>
              <a:rPr lang="fr-FR" sz="1600">
                <a:latin typeface="Calibri" pitchFamily="34" charset="0"/>
                <a:sym typeface="Wingdings" pitchFamily="2" charset="2"/>
              </a:rPr>
              <a:t> + de vent solaire  </a:t>
            </a:r>
          </a:p>
          <a:p>
            <a:pPr>
              <a:buFontTx/>
              <a:buChar char="-"/>
            </a:pPr>
            <a:r>
              <a:rPr lang="fr-FR" sz="1600">
                <a:latin typeface="Calibri" pitchFamily="34" charset="0"/>
                <a:sym typeface="Wingdings" pitchFamily="2" charset="2"/>
              </a:rPr>
              <a:t>de cosmiques </a:t>
            </a:r>
          </a:p>
          <a:p>
            <a:r>
              <a:rPr lang="fr-FR" sz="1600">
                <a:latin typeface="Calibri" pitchFamily="34" charset="0"/>
                <a:sym typeface="Wingdings" pitchFamily="2" charset="2"/>
              </a:rPr>
              <a:t> - de C14 dans les arbres</a:t>
            </a:r>
            <a:endParaRPr lang="fr-FR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solarscience.msfc.nasa.gov/images/Zurich_Color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0"/>
            <a:ext cx="50387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1"/>
          <p:cNvSpPr txBox="1">
            <a:spLocks noChangeArrowheads="1"/>
          </p:cNvSpPr>
          <p:nvPr/>
        </p:nvSpPr>
        <p:spPr bwMode="auto">
          <a:xfrm>
            <a:off x="971550" y="1125538"/>
            <a:ext cx="75469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5) Chromosphère   10 000  km au dessus de la photosphère</a:t>
            </a:r>
          </a:p>
          <a:p>
            <a:r>
              <a:rPr lang="fr-FR">
                <a:latin typeface="Calibri" pitchFamily="34" charset="0"/>
              </a:rPr>
              <a:t>Température : 6000K ↗ 1 000 000 K    </a:t>
            </a:r>
            <a:r>
              <a:rPr lang="fr-FR">
                <a:latin typeface="Calibri" pitchFamily="34" charset="0"/>
                <a:sym typeface="Wingdings" pitchFamily="2" charset="2"/>
              </a:rPr>
              <a:t>  UV à X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Densité du plasma ↘ </a:t>
            </a:r>
          </a:p>
          <a:p>
            <a:r>
              <a:rPr lang="fr-FR">
                <a:latin typeface="Calibri" pitchFamily="34" charset="0"/>
              </a:rPr>
              <a:t>Emission de raies (Chromo) rouge H</a:t>
            </a:r>
            <a:r>
              <a:rPr lang="fr-FR">
                <a:latin typeface="Calibri" pitchFamily="34" charset="0"/>
                <a:sym typeface="Symbol" pitchFamily="18" charset="2"/>
              </a:rPr>
              <a:t></a:t>
            </a:r>
          </a:p>
          <a:p>
            <a:r>
              <a:rPr lang="fr-FR">
                <a:latin typeface="Calibri" pitchFamily="34" charset="0"/>
                <a:sym typeface="Symbol" pitchFamily="18" charset="2"/>
              </a:rPr>
              <a:t>Chauffage par « boucles coronales » = boucles de champ magnétique fermées </a:t>
            </a:r>
          </a:p>
          <a:p>
            <a:r>
              <a:rPr lang="fr-FR">
                <a:latin typeface="Calibri" pitchFamily="34" charset="0"/>
                <a:sym typeface="Symbol" pitchFamily="18" charset="2"/>
              </a:rPr>
              <a:t>Zone des « protubérances »  « filaments » « éruptions solaires » </a:t>
            </a:r>
          </a:p>
          <a:p>
            <a:endParaRPr lang="fr-FR">
              <a:latin typeface="Calibri" pitchFamily="34" charset="0"/>
              <a:sym typeface="Symbol" pitchFamily="18" charset="2"/>
            </a:endParaRPr>
          </a:p>
          <a:p>
            <a:r>
              <a:rPr lang="fr-FR">
                <a:latin typeface="Calibri" pitchFamily="34" charset="0"/>
                <a:sym typeface="Symbol" pitchFamily="18" charset="2"/>
              </a:rPr>
              <a:t>6) Couronne : transition entre chromosphère et vent solaire </a:t>
            </a:r>
          </a:p>
          <a:p>
            <a:r>
              <a:rPr lang="fr-FR">
                <a:latin typeface="Calibri" pitchFamily="34" charset="0"/>
                <a:sym typeface="Symbol" pitchFamily="18" charset="2"/>
              </a:rPr>
              <a:t>Vent solaire = protons + noyaux d’He + électrons</a:t>
            </a:r>
          </a:p>
          <a:p>
            <a:endParaRPr lang="fr-FR">
              <a:latin typeface="Calibri" pitchFamily="34" charset="0"/>
              <a:sym typeface="Symbol" pitchFamily="18" charset="2"/>
            </a:endParaRPr>
          </a:p>
          <a:p>
            <a:r>
              <a:rPr lang="fr-FR">
                <a:latin typeface="Calibri" pitchFamily="34" charset="0"/>
                <a:sym typeface="Symbol" pitchFamily="18" charset="2"/>
              </a:rPr>
              <a:t>500-1000 km/sec</a:t>
            </a:r>
          </a:p>
          <a:p>
            <a:endParaRPr lang="fr-FR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5842" name="Picture 2" descr="https://encrypted-tbn1.gstatic.com/images?q=tbn:ANd9GcRwV-HL-nhcwO8u3jtCpho3eUsumjrrKztWYiqJrwZ-pvA2Hnk5h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88913"/>
            <a:ext cx="19796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www.astrosurf.com/toussaint/dossiers/ec_soleil/ecs_290306/img_ecs_egypte_1_290306/lightvango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005138"/>
            <a:ext cx="21240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1"/>
          <p:cNvSpPr txBox="1">
            <a:spLocks noChangeArrowheads="1"/>
          </p:cNvSpPr>
          <p:nvPr/>
        </p:nvSpPr>
        <p:spPr bwMode="auto">
          <a:xfrm>
            <a:off x="642938" y="1000125"/>
            <a:ext cx="4806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Champ magnétique : mesuré par l’effet Zeeman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Démultiplication de la raie </a:t>
            </a:r>
            <a:r>
              <a:rPr lang="fr-FR">
                <a:latin typeface="Calibri" pitchFamily="34" charset="0"/>
                <a:sym typeface="Wingdings" pitchFamily="2" charset="2"/>
              </a:rPr>
              <a:t> intensité du champ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Polarisation  orientation du champ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 Exploration au niveau de la photosphère</a:t>
            </a:r>
            <a:endParaRPr lang="fr-FR">
              <a:latin typeface="Calibri" pitchFamily="34" charset="0"/>
            </a:endParaRPr>
          </a:p>
        </p:txBody>
      </p:sp>
      <p:pic>
        <p:nvPicPr>
          <p:cNvPr id="36866" name="Picture 2" descr="http://upload.wikimedia.org/wikipedia/commons/3/32/ZeemanEffe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71500"/>
            <a:ext cx="28384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ZoneTexte 3"/>
          <p:cNvSpPr txBox="1">
            <a:spLocks noChangeArrowheads="1"/>
          </p:cNvSpPr>
          <p:nvPr/>
        </p:nvSpPr>
        <p:spPr bwMode="auto">
          <a:xfrm>
            <a:off x="785813" y="3929063"/>
            <a:ext cx="46529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soleil a un champ magnétique global, </a:t>
            </a:r>
          </a:p>
          <a:p>
            <a:r>
              <a:rPr lang="fr-FR">
                <a:latin typeface="Calibri" pitchFamily="34" charset="0"/>
              </a:rPr>
              <a:t>dipolaire, qui change de polarité tous les 11 ans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Les taches présentent des fluctuations </a:t>
            </a:r>
          </a:p>
          <a:p>
            <a:r>
              <a:rPr lang="fr-FR">
                <a:latin typeface="Calibri" pitchFamily="34" charset="0"/>
              </a:rPr>
              <a:t>locales très fortes et des « boucles »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Le dipôle est la résultante de tous ces </a:t>
            </a:r>
          </a:p>
          <a:p>
            <a:r>
              <a:rPr lang="fr-FR">
                <a:latin typeface="Calibri" pitchFamily="34" charset="0"/>
              </a:rPr>
              <a:t>Champs « locaux »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ure 1 – Induction unipol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31432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ZoneTexte 2"/>
          <p:cNvSpPr txBox="1">
            <a:spLocks noChangeArrowheads="1"/>
          </p:cNvSpPr>
          <p:nvPr/>
        </p:nvSpPr>
        <p:spPr bwMode="auto">
          <a:xfrm>
            <a:off x="2000250" y="285750"/>
            <a:ext cx="5456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Effet Dynamo, ou la poule qui a fait l’œuf</a:t>
            </a:r>
          </a:p>
        </p:txBody>
      </p:sp>
      <p:sp>
        <p:nvSpPr>
          <p:cNvPr id="37891" name="ZoneTexte 3"/>
          <p:cNvSpPr txBox="1">
            <a:spLocks noChangeArrowheads="1"/>
          </p:cNvSpPr>
          <p:nvPr/>
        </p:nvSpPr>
        <p:spPr bwMode="auto">
          <a:xfrm>
            <a:off x="3276600" y="2276475"/>
            <a:ext cx="5332413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Si il y a déjà un champ :  Faraday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Énergie mécanique (rotation) </a:t>
            </a:r>
            <a:r>
              <a:rPr lang="fr-FR">
                <a:latin typeface="Calibri" pitchFamily="34" charset="0"/>
                <a:sym typeface="Wingdings" pitchFamily="2" charset="2"/>
              </a:rPr>
              <a:t> courant  effet Joule</a:t>
            </a:r>
            <a:endParaRPr lang="fr-FR">
              <a:latin typeface="Calibri" pitchFamily="34" charset="0"/>
            </a:endParaRPr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3286125" y="3500438"/>
            <a:ext cx="5684838" cy="286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S’il n’y a pas de champ magnétique préexistant : Siemens</a:t>
            </a:r>
          </a:p>
          <a:p>
            <a:r>
              <a:rPr lang="fr-FR">
                <a:latin typeface="Calibri" pitchFamily="34" charset="0"/>
              </a:rPr>
              <a:t>« EFFET DYNAMO »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Une fluctuation locale  de  </a:t>
            </a:r>
            <a:r>
              <a:rPr lang="el-GR">
                <a:latin typeface="Calibri" pitchFamily="34" charset="0"/>
              </a:rPr>
              <a:t>ρ</a:t>
            </a:r>
            <a:r>
              <a:rPr lang="fr-FR" baseline="-25000">
                <a:latin typeface="Calibri" pitchFamily="34" charset="0"/>
              </a:rPr>
              <a:t> e</a:t>
            </a:r>
            <a:r>
              <a:rPr lang="fr-FR">
                <a:latin typeface="Calibri" pitchFamily="34" charset="0"/>
              </a:rPr>
              <a:t>  produit  une densité de </a:t>
            </a:r>
          </a:p>
          <a:p>
            <a:r>
              <a:rPr lang="fr-FR">
                <a:latin typeface="Calibri" pitchFamily="34" charset="0"/>
              </a:rPr>
              <a:t>courant  j , qui produit un champ magnétique élémentaire.</a:t>
            </a:r>
          </a:p>
          <a:p>
            <a:r>
              <a:rPr lang="fr-FR">
                <a:latin typeface="Calibri" pitchFamily="34" charset="0"/>
              </a:rPr>
              <a:t>Moyennant certaines conditions, ce champ est amplifié</a:t>
            </a:r>
          </a:p>
          <a:p>
            <a:r>
              <a:rPr lang="fr-FR">
                <a:latin typeface="Calibri" pitchFamily="34" charset="0"/>
              </a:rPr>
              <a:t>Nécessite :</a:t>
            </a:r>
          </a:p>
          <a:p>
            <a:r>
              <a:rPr lang="fr-FR">
                <a:latin typeface="Calibri" pitchFamily="34" charset="0"/>
              </a:rPr>
              <a:t>Milieu conducteur (ici plasma)</a:t>
            </a:r>
          </a:p>
          <a:p>
            <a:r>
              <a:rPr lang="fr-FR">
                <a:latin typeface="Calibri" pitchFamily="34" charset="0"/>
              </a:rPr>
              <a:t>Rotation </a:t>
            </a:r>
            <a:r>
              <a:rPr lang="fr-FR">
                <a:latin typeface="Calibri" pitchFamily="34" charset="0"/>
                <a:sym typeface="Wingdings" pitchFamily="2" charset="2"/>
              </a:rPr>
              <a:t> énergie mécanique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Instabilité locale = turbulence</a:t>
            </a:r>
          </a:p>
        </p:txBody>
      </p:sp>
      <p:sp>
        <p:nvSpPr>
          <p:cNvPr id="37893" name="ZoneTexte 5"/>
          <p:cNvSpPr txBox="1">
            <a:spLocks noChangeArrowheads="1"/>
          </p:cNvSpPr>
          <p:nvPr/>
        </p:nvSpPr>
        <p:spPr bwMode="auto">
          <a:xfrm>
            <a:off x="3429000" y="6500813"/>
            <a:ext cx="481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  <a:hlinkClick r:id="rId3"/>
              </a:rPr>
              <a:t>http://savoirs.ens.fr/expose.php?id=180</a:t>
            </a:r>
            <a:r>
              <a:rPr lang="fr-FR" sz="1400">
                <a:latin typeface="Calibri" pitchFamily="34" charset="0"/>
              </a:rPr>
              <a:t>     Stéphane Fauve ENS</a:t>
            </a:r>
          </a:p>
        </p:txBody>
      </p:sp>
      <p:sp>
        <p:nvSpPr>
          <p:cNvPr id="37894" name="ZoneTexte 7"/>
          <p:cNvSpPr txBox="1">
            <a:spLocks noChangeArrowheads="1"/>
          </p:cNvSpPr>
          <p:nvPr/>
        </p:nvSpPr>
        <p:spPr bwMode="auto">
          <a:xfrm>
            <a:off x="3071813" y="928688"/>
            <a:ext cx="4287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Champs magnétiques « naturels » :</a:t>
            </a:r>
          </a:p>
          <a:p>
            <a:r>
              <a:rPr lang="fr-FR">
                <a:latin typeface="Calibri" pitchFamily="34" charset="0"/>
              </a:rPr>
              <a:t>-Terre  (planètes)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Soleil (étoiles )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Galaxie (galaxies, milieu inter galactique 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i27.servimg.com/u/f27/11/36/25/28/998_1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6197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ZoneTexte 2"/>
          <p:cNvSpPr txBox="1">
            <a:spLocks noChangeArrowheads="1"/>
          </p:cNvSpPr>
          <p:nvPr/>
        </p:nvSpPr>
        <p:spPr bwMode="auto">
          <a:xfrm>
            <a:off x="2071688" y="5857875"/>
            <a:ext cx="536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Lignes de champ, ouvertes et fermées, jusqu’à 1 R</a:t>
            </a:r>
            <a:r>
              <a:rPr lang="fr-FR" baseline="-25000">
                <a:latin typeface="Calibri" pitchFamily="34" charset="0"/>
              </a:rPr>
              <a:t> Soleil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1"/>
          <p:cNvSpPr txBox="1">
            <a:spLocks noChangeArrowheads="1"/>
          </p:cNvSpPr>
          <p:nvPr/>
        </p:nvSpPr>
        <p:spPr bwMode="auto">
          <a:xfrm>
            <a:off x="2000250" y="714375"/>
            <a:ext cx="445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« agitations » de la surface du Soleil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soutenues par des phénomènes magnétiques</a:t>
            </a:r>
          </a:p>
        </p:txBody>
      </p:sp>
      <p:pic>
        <p:nvPicPr>
          <p:cNvPr id="39938" name="Picture 2" descr="http://lepithec.chez.com/eclipse/photos/protuex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238500"/>
            <a:ext cx="75057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ZoneTexte 3"/>
          <p:cNvSpPr txBox="1">
            <a:spLocks noChangeArrowheads="1"/>
          </p:cNvSpPr>
          <p:nvPr/>
        </p:nvSpPr>
        <p:spPr bwMode="auto">
          <a:xfrm>
            <a:off x="1214438" y="1928813"/>
            <a:ext cx="6872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« Protubérance » : gerbe de matière </a:t>
            </a:r>
            <a:r>
              <a:rPr lang="fr-FR" u="sng">
                <a:latin typeface="Calibri" pitchFamily="34" charset="0"/>
              </a:rPr>
              <a:t>vue de profile </a:t>
            </a:r>
            <a:r>
              <a:rPr lang="fr-FR">
                <a:latin typeface="Calibri" pitchFamily="34" charset="0"/>
              </a:rPr>
              <a:t>pendant les éclipses</a:t>
            </a:r>
          </a:p>
          <a:p>
            <a:r>
              <a:rPr lang="fr-FR">
                <a:latin typeface="Calibri" pitchFamily="34" charset="0"/>
              </a:rPr>
              <a:t> partant de la photosphère,  montant  dans la couronne (50 000 km), </a:t>
            </a:r>
          </a:p>
          <a:p>
            <a:r>
              <a:rPr lang="fr-FR">
                <a:latin typeface="Calibri" pitchFamily="34" charset="0"/>
              </a:rPr>
              <a:t>plus froide que la couronne, soutenue transitoirement par des forces </a:t>
            </a:r>
          </a:p>
          <a:p>
            <a:r>
              <a:rPr lang="fr-FR">
                <a:latin typeface="Calibri" pitchFamily="34" charset="0"/>
              </a:rPr>
              <a:t>magnétiques générées par des courants dans le plasma.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spaceweather.com/images2015/11feb15/filament_s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ZoneTexte 2"/>
          <p:cNvSpPr txBox="1">
            <a:spLocks noChangeArrowheads="1"/>
          </p:cNvSpPr>
          <p:nvPr/>
        </p:nvSpPr>
        <p:spPr bwMode="auto">
          <a:xfrm>
            <a:off x="5643563" y="928688"/>
            <a:ext cx="193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Filament : 11/2/15</a:t>
            </a:r>
          </a:p>
        </p:txBody>
      </p:sp>
      <p:sp>
        <p:nvSpPr>
          <p:cNvPr id="40963" name="ZoneTexte 3"/>
          <p:cNvSpPr txBox="1">
            <a:spLocks noChangeArrowheads="1"/>
          </p:cNvSpPr>
          <p:nvPr/>
        </p:nvSpPr>
        <p:spPr bwMode="auto">
          <a:xfrm>
            <a:off x="1214438" y="500063"/>
            <a:ext cx="438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« Filaments » = protubérances vue de dessus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oneTexte 2"/>
          <p:cNvSpPr txBox="1">
            <a:spLocks noChangeArrowheads="1"/>
          </p:cNvSpPr>
          <p:nvPr/>
        </p:nvSpPr>
        <p:spPr bwMode="auto">
          <a:xfrm>
            <a:off x="785813" y="785813"/>
            <a:ext cx="5826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champ sustentateur est instable </a:t>
            </a:r>
            <a:r>
              <a:rPr lang="fr-FR">
                <a:latin typeface="Calibri" pitchFamily="34" charset="0"/>
                <a:sym typeface="Wingdings" pitchFamily="2" charset="2"/>
              </a:rPr>
              <a:t>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  <a:sym typeface="Wingdings" pitchFamily="2" charset="2"/>
              </a:rPr>
              <a:t>le filament/protubérance  retombe</a:t>
            </a: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OU</a:t>
            </a: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- au contraire, la matière peut être éjectée dans la couronne</a:t>
            </a:r>
            <a:endParaRPr lang="fr-FR">
              <a:latin typeface="Calibri" pitchFamily="34" charset="0"/>
            </a:endParaRPr>
          </a:p>
        </p:txBody>
      </p:sp>
      <p:pic>
        <p:nvPicPr>
          <p:cNvPr id="41986" name="Picture 2" descr="http://www.nasa.gov/images/content/683967main_Aug31-CME-4Pa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321050"/>
            <a:ext cx="62865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214438" y="264318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NASA_s_Solar_Fleet_Sees_Massive_Filament_Erupt_on_Sun.mp4</a:t>
            </a:r>
          </a:p>
        </p:txBody>
      </p:sp>
      <p:sp>
        <p:nvSpPr>
          <p:cNvPr id="41988" name="ZoneTexte 5"/>
          <p:cNvSpPr txBox="1">
            <a:spLocks noChangeArrowheads="1"/>
          </p:cNvSpPr>
          <p:nvPr/>
        </p:nvSpPr>
        <p:spPr bwMode="auto">
          <a:xfrm>
            <a:off x="928688" y="2928938"/>
            <a:ext cx="600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Images dans l’UV par Solar Dynamics Observatory (SDO) NASA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Champ magnétique à la surface du Sole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911350"/>
            <a:ext cx="57150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ZoneTexte 2"/>
          <p:cNvSpPr txBox="1">
            <a:spLocks noChangeArrowheads="1"/>
          </p:cNvSpPr>
          <p:nvPr/>
        </p:nvSpPr>
        <p:spPr bwMode="auto">
          <a:xfrm>
            <a:off x="857250" y="857250"/>
            <a:ext cx="803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« Boucles coronales » : lignes de champ magnétique entre 2 régions actives (taches)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2286000" y="-71438"/>
            <a:ext cx="457200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The_Process_of_Triggered_Star_Formation(converted).avi</a:t>
            </a:r>
          </a:p>
          <a:p>
            <a:r>
              <a:rPr lang="fr-FR">
                <a:latin typeface="Calibri" pitchFamily="34" charset="0"/>
              </a:rPr>
              <a:t>Démarrage auto</a:t>
            </a:r>
          </a:p>
        </p:txBody>
      </p:sp>
      <p:sp>
        <p:nvSpPr>
          <p:cNvPr id="16386" name="ZoneTexte 4"/>
          <p:cNvSpPr txBox="1">
            <a:spLocks noChangeArrowheads="1"/>
          </p:cNvSpPr>
          <p:nvPr/>
        </p:nvSpPr>
        <p:spPr bwMode="auto">
          <a:xfrm>
            <a:off x="642938" y="714375"/>
            <a:ext cx="544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  <a:latin typeface="Calibri" pitchFamily="34" charset="0"/>
              </a:rPr>
              <a:t>Fragmentation du nuage </a:t>
            </a:r>
          </a:p>
          <a:p>
            <a:r>
              <a:rPr lang="fr-FR" sz="2400">
                <a:solidFill>
                  <a:srgbClr val="FFFF00"/>
                </a:solidFill>
                <a:latin typeface="Calibri" pitchFamily="34" charset="0"/>
              </a:rPr>
              <a:t>Collapse des fragments</a:t>
            </a:r>
          </a:p>
          <a:p>
            <a:r>
              <a:rPr lang="fr-FR" sz="2400">
                <a:solidFill>
                  <a:srgbClr val="FFFF00"/>
                </a:solidFill>
                <a:latin typeface="Calibri" pitchFamily="34" charset="0"/>
              </a:rPr>
              <a:t>Formation ‘un groupe de nouvelles étoiles</a:t>
            </a:r>
          </a:p>
        </p:txBody>
      </p:sp>
      <p:pic>
        <p:nvPicPr>
          <p:cNvPr id="8" name="The_Process_of_Triggered_Star_Formation(converted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ZoneTexte 6"/>
          <p:cNvSpPr txBox="1">
            <a:spLocks noChangeArrowheads="1"/>
          </p:cNvSpPr>
          <p:nvPr/>
        </p:nvSpPr>
        <p:spPr bwMode="auto">
          <a:xfrm>
            <a:off x="795338" y="866775"/>
            <a:ext cx="544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  <a:latin typeface="Calibri" pitchFamily="34" charset="0"/>
              </a:rPr>
              <a:t>Fragmentation du nuage </a:t>
            </a:r>
          </a:p>
          <a:p>
            <a:r>
              <a:rPr lang="fr-FR" sz="2400">
                <a:solidFill>
                  <a:srgbClr val="FFFF00"/>
                </a:solidFill>
                <a:latin typeface="Calibri" pitchFamily="34" charset="0"/>
              </a:rPr>
              <a:t>Collapse des fragments</a:t>
            </a:r>
          </a:p>
          <a:p>
            <a:r>
              <a:rPr lang="fr-FR" sz="2400">
                <a:solidFill>
                  <a:srgbClr val="FFFF00"/>
                </a:solidFill>
                <a:latin typeface="Calibri" pitchFamily="34" charset="0"/>
              </a:rPr>
              <a:t>Formation ‘un groupe de nouvelles étoiles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750" y="6581775"/>
            <a:ext cx="667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AR1520_and_Shimmering_Coronal_Loops.ogv.480p.webm</a:t>
            </a:r>
          </a:p>
        </p:txBody>
      </p:sp>
      <p:pic>
        <p:nvPicPr>
          <p:cNvPr id="44034" name="Image 2" descr="chromosphe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628775"/>
            <a:ext cx="9161463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ZoneTexte 3"/>
          <p:cNvSpPr txBox="1">
            <a:spLocks noChangeArrowheads="1"/>
          </p:cNvSpPr>
          <p:nvPr/>
        </p:nvSpPr>
        <p:spPr bwMode="auto">
          <a:xfrm>
            <a:off x="1285875" y="500063"/>
            <a:ext cx="5346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« Boucles coronales »   au dessus des  « zones actives »</a:t>
            </a:r>
          </a:p>
          <a:p>
            <a:r>
              <a:rPr lang="fr-FR">
                <a:latin typeface="Calibri" pitchFamily="34" charset="0"/>
              </a:rPr>
              <a:t>10 </a:t>
            </a:r>
            <a:r>
              <a:rPr lang="fr-FR" baseline="30000">
                <a:latin typeface="Calibri" pitchFamily="34" charset="0"/>
              </a:rPr>
              <a:t>6 </a:t>
            </a:r>
            <a:r>
              <a:rPr lang="fr-FR">
                <a:latin typeface="Calibri" pitchFamily="34" charset="0"/>
              </a:rPr>
              <a:t>K</a:t>
            </a:r>
          </a:p>
          <a:p>
            <a:r>
              <a:rPr lang="fr-FR">
                <a:latin typeface="Calibri" pitchFamily="34" charset="0"/>
              </a:rPr>
              <a:t>TRACE  (</a:t>
            </a:r>
            <a:r>
              <a:rPr lang="en-US">
                <a:latin typeface="Calibri" pitchFamily="34" charset="0"/>
              </a:rPr>
              <a:t>Transition Region And Coronal Explorer, NASA)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oneTexte 2"/>
          <p:cNvSpPr txBox="1">
            <a:spLocks noChangeArrowheads="1"/>
          </p:cNvSpPr>
          <p:nvPr/>
        </p:nvSpPr>
        <p:spPr bwMode="auto">
          <a:xfrm>
            <a:off x="1357313" y="214313"/>
            <a:ext cx="370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Reconnexion magnétique  (MHD) </a:t>
            </a:r>
          </a:p>
        </p:txBody>
      </p:sp>
      <p:grpSp>
        <p:nvGrpSpPr>
          <p:cNvPr id="45058" name="Groupe 25"/>
          <p:cNvGrpSpPr>
            <a:grpSpLocks/>
          </p:cNvGrpSpPr>
          <p:nvPr/>
        </p:nvGrpSpPr>
        <p:grpSpPr bwMode="auto">
          <a:xfrm>
            <a:off x="3857625" y="571500"/>
            <a:ext cx="5000625" cy="5572125"/>
            <a:chOff x="3643306" y="559338"/>
            <a:chExt cx="5500694" cy="5727182"/>
          </a:xfrm>
        </p:grpSpPr>
        <p:pic>
          <p:nvPicPr>
            <p:cNvPr id="45064" name="Picture 2" descr="http://lesia.obspm.fr/IMG/png/fig_reconnexion-2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3306" y="3563845"/>
              <a:ext cx="5286412" cy="266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5" name="ZoneTexte 3"/>
            <p:cNvSpPr txBox="1">
              <a:spLocks noChangeArrowheads="1"/>
            </p:cNvSpPr>
            <p:nvPr/>
          </p:nvSpPr>
          <p:spPr bwMode="auto">
            <a:xfrm>
              <a:off x="4071934" y="5702874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</a:t>
              </a:r>
            </a:p>
          </p:txBody>
        </p:sp>
        <p:pic>
          <p:nvPicPr>
            <p:cNvPr id="45066" name="Picture 4" descr="http://lesia.obspm.fr/IMG/png/fig_ge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559338"/>
              <a:ext cx="5500694" cy="278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7" name="ZoneTexte 6"/>
            <p:cNvSpPr txBox="1">
              <a:spLocks noChangeArrowheads="1"/>
            </p:cNvSpPr>
            <p:nvPr/>
          </p:nvSpPr>
          <p:spPr bwMode="auto">
            <a:xfrm>
              <a:off x="5143504" y="5845750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</a:t>
              </a:r>
            </a:p>
          </p:txBody>
        </p:sp>
        <p:sp>
          <p:nvSpPr>
            <p:cNvPr id="45068" name="ZoneTexte 7"/>
            <p:cNvSpPr txBox="1">
              <a:spLocks noChangeArrowheads="1"/>
            </p:cNvSpPr>
            <p:nvPr/>
          </p:nvSpPr>
          <p:spPr bwMode="auto">
            <a:xfrm>
              <a:off x="4224334" y="2845354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</a:t>
              </a:r>
            </a:p>
          </p:txBody>
        </p:sp>
        <p:sp>
          <p:nvSpPr>
            <p:cNvPr id="45069" name="ZoneTexte 8"/>
            <p:cNvSpPr txBox="1">
              <a:spLocks noChangeArrowheads="1"/>
            </p:cNvSpPr>
            <p:nvPr/>
          </p:nvSpPr>
          <p:spPr bwMode="auto">
            <a:xfrm>
              <a:off x="5295904" y="2988230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</a:t>
              </a:r>
            </a:p>
          </p:txBody>
        </p:sp>
        <p:sp>
          <p:nvSpPr>
            <p:cNvPr id="45070" name="ZoneTexte 9"/>
            <p:cNvSpPr txBox="1">
              <a:spLocks noChangeArrowheads="1"/>
            </p:cNvSpPr>
            <p:nvPr/>
          </p:nvSpPr>
          <p:spPr bwMode="auto">
            <a:xfrm>
              <a:off x="6996180" y="2845354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</a:t>
              </a:r>
            </a:p>
          </p:txBody>
        </p:sp>
        <p:sp>
          <p:nvSpPr>
            <p:cNvPr id="45071" name="ZoneTexte 10"/>
            <p:cNvSpPr txBox="1">
              <a:spLocks noChangeArrowheads="1"/>
            </p:cNvSpPr>
            <p:nvPr/>
          </p:nvSpPr>
          <p:spPr bwMode="auto">
            <a:xfrm>
              <a:off x="8067750" y="2988230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</a:t>
              </a:r>
            </a:p>
          </p:txBody>
        </p:sp>
        <p:sp>
          <p:nvSpPr>
            <p:cNvPr id="45072" name="ZoneTexte 11"/>
            <p:cNvSpPr txBox="1">
              <a:spLocks noChangeArrowheads="1"/>
            </p:cNvSpPr>
            <p:nvPr/>
          </p:nvSpPr>
          <p:spPr bwMode="auto">
            <a:xfrm>
              <a:off x="6715140" y="5762170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</a:t>
              </a:r>
            </a:p>
          </p:txBody>
        </p:sp>
        <p:sp>
          <p:nvSpPr>
            <p:cNvPr id="45073" name="ZoneTexte 12"/>
            <p:cNvSpPr txBox="1">
              <a:spLocks noChangeArrowheads="1"/>
            </p:cNvSpPr>
            <p:nvPr/>
          </p:nvSpPr>
          <p:spPr bwMode="auto">
            <a:xfrm>
              <a:off x="7786710" y="5917188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S</a:t>
              </a:r>
            </a:p>
          </p:txBody>
        </p:sp>
        <p:sp>
          <p:nvSpPr>
            <p:cNvPr id="45074" name="ZoneTexte 13"/>
            <p:cNvSpPr txBox="1">
              <a:spLocks noChangeArrowheads="1"/>
            </p:cNvSpPr>
            <p:nvPr/>
          </p:nvSpPr>
          <p:spPr bwMode="auto">
            <a:xfrm>
              <a:off x="4071934" y="84509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1</a:t>
              </a:r>
            </a:p>
          </p:txBody>
        </p:sp>
        <p:sp>
          <p:nvSpPr>
            <p:cNvPr id="45075" name="ZoneTexte 14"/>
            <p:cNvSpPr txBox="1">
              <a:spLocks noChangeArrowheads="1"/>
            </p:cNvSpPr>
            <p:nvPr/>
          </p:nvSpPr>
          <p:spPr bwMode="auto">
            <a:xfrm>
              <a:off x="6786578" y="84509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2</a:t>
              </a:r>
            </a:p>
          </p:txBody>
        </p:sp>
        <p:sp>
          <p:nvSpPr>
            <p:cNvPr id="45076" name="ZoneTexte 15"/>
            <p:cNvSpPr txBox="1">
              <a:spLocks noChangeArrowheads="1"/>
            </p:cNvSpPr>
            <p:nvPr/>
          </p:nvSpPr>
          <p:spPr bwMode="auto">
            <a:xfrm>
              <a:off x="4071934" y="4131238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3</a:t>
              </a:r>
            </a:p>
          </p:txBody>
        </p:sp>
        <p:sp>
          <p:nvSpPr>
            <p:cNvPr id="45077" name="ZoneTexte 16"/>
            <p:cNvSpPr txBox="1">
              <a:spLocks noChangeArrowheads="1"/>
            </p:cNvSpPr>
            <p:nvPr/>
          </p:nvSpPr>
          <p:spPr bwMode="auto">
            <a:xfrm>
              <a:off x="6715140" y="411909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45059" name="ZoneTexte 18"/>
          <p:cNvSpPr txBox="1">
            <a:spLocks noChangeArrowheads="1"/>
          </p:cNvSpPr>
          <p:nvPr/>
        </p:nvSpPr>
        <p:spPr bwMode="auto">
          <a:xfrm>
            <a:off x="428625" y="642938"/>
            <a:ext cx="3305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1) Normalement dans un plasma </a:t>
            </a:r>
          </a:p>
          <a:p>
            <a:r>
              <a:rPr lang="fr-FR">
                <a:latin typeface="Calibri" pitchFamily="34" charset="0"/>
              </a:rPr>
              <a:t>Les lignes de champ sont gelées</a:t>
            </a:r>
          </a:p>
        </p:txBody>
      </p:sp>
      <p:sp>
        <p:nvSpPr>
          <p:cNvPr id="45060" name="ZoneTexte 19"/>
          <p:cNvSpPr txBox="1">
            <a:spLocks noChangeArrowheads="1"/>
          </p:cNvSpPr>
          <p:nvPr/>
        </p:nvSpPr>
        <p:spPr bwMode="auto">
          <a:xfrm>
            <a:off x="428625" y="1643063"/>
            <a:ext cx="2979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2) suite à des mouvements, </a:t>
            </a:r>
          </a:p>
          <a:p>
            <a:r>
              <a:rPr lang="fr-FR">
                <a:latin typeface="Calibri" pitchFamily="34" charset="0"/>
              </a:rPr>
              <a:t>un pincement se forme avec </a:t>
            </a:r>
          </a:p>
          <a:p>
            <a:r>
              <a:rPr lang="fr-FR">
                <a:latin typeface="Calibri" pitchFamily="34" charset="0"/>
              </a:rPr>
              <a:t>accumulation locale d’énergie</a:t>
            </a:r>
          </a:p>
          <a:p>
            <a:r>
              <a:rPr lang="fr-FR">
                <a:latin typeface="Calibri" pitchFamily="34" charset="0"/>
              </a:rPr>
              <a:t>magnétique</a:t>
            </a:r>
          </a:p>
        </p:txBody>
      </p:sp>
      <p:sp>
        <p:nvSpPr>
          <p:cNvPr id="45061" name="ZoneTexte 20"/>
          <p:cNvSpPr txBox="1">
            <a:spLocks noChangeArrowheads="1"/>
          </p:cNvSpPr>
          <p:nvPr/>
        </p:nvSpPr>
        <p:spPr bwMode="auto">
          <a:xfrm>
            <a:off x="357188" y="3286125"/>
            <a:ext cx="2805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3) une nappe de courant se </a:t>
            </a:r>
          </a:p>
          <a:p>
            <a:r>
              <a:rPr lang="fr-FR">
                <a:latin typeface="Calibri" pitchFamily="34" charset="0"/>
              </a:rPr>
              <a:t>forme, </a:t>
            </a:r>
          </a:p>
        </p:txBody>
      </p:sp>
      <p:sp>
        <p:nvSpPr>
          <p:cNvPr id="45062" name="ZoneTexte 22"/>
          <p:cNvSpPr txBox="1">
            <a:spLocks noChangeArrowheads="1"/>
          </p:cNvSpPr>
          <p:nvPr/>
        </p:nvSpPr>
        <p:spPr bwMode="auto">
          <a:xfrm>
            <a:off x="431800" y="4071938"/>
            <a:ext cx="31400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4) une « bulle » magnétique </a:t>
            </a:r>
          </a:p>
          <a:p>
            <a:r>
              <a:rPr lang="fr-FR">
                <a:latin typeface="Calibri" pitchFamily="34" charset="0"/>
              </a:rPr>
              <a:t>est éjectée</a:t>
            </a:r>
            <a:r>
              <a:rPr lang="fr-FR">
                <a:latin typeface="Calibri" pitchFamily="34" charset="0"/>
                <a:sym typeface="Wingdings" pitchFamily="2" charset="2"/>
              </a:rPr>
              <a:t></a:t>
            </a:r>
            <a:r>
              <a:rPr lang="fr-FR">
                <a:latin typeface="Calibri" pitchFamily="34" charset="0"/>
              </a:rPr>
              <a:t> libération d’énergie thermique et cinétique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45063" name="ZoneTexte 24"/>
          <p:cNvSpPr txBox="1">
            <a:spLocks noChangeArrowheads="1"/>
          </p:cNvSpPr>
          <p:nvPr/>
        </p:nvSpPr>
        <p:spPr bwMode="auto">
          <a:xfrm>
            <a:off x="142875" y="5572125"/>
            <a:ext cx="7597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Phénomène mal compris, beaucoup</a:t>
            </a:r>
          </a:p>
          <a:p>
            <a:r>
              <a:rPr lang="fr-FR">
                <a:latin typeface="Calibri" pitchFamily="34" charset="0"/>
              </a:rPr>
              <a:t> plus rapide que prévu par la théorie. </a:t>
            </a:r>
          </a:p>
          <a:p>
            <a:r>
              <a:rPr lang="fr-FR">
                <a:latin typeface="Calibri" pitchFamily="34" charset="0"/>
              </a:rPr>
              <a:t>Probablement  à l’origine des « éruptions » et « éjections coronales de masse 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oneTexte 1"/>
          <p:cNvSpPr txBox="1">
            <a:spLocks noChangeArrowheads="1"/>
          </p:cNvSpPr>
          <p:nvPr/>
        </p:nvSpPr>
        <p:spPr bwMode="auto">
          <a:xfrm>
            <a:off x="857250" y="1071563"/>
            <a:ext cx="80629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Boucle coronale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Phénomène bref : très brillant sur quelques minutes, puis décroissance sur 1 heure  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Emet dans tout le spectre elmg :  gamma </a:t>
            </a:r>
            <a:r>
              <a:rPr lang="fr-FR">
                <a:latin typeface="Calibri" pitchFamily="34" charset="0"/>
                <a:sym typeface="Wingdings" pitchFamily="2" charset="2"/>
              </a:rPr>
              <a:t>  visible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~ 10 </a:t>
            </a:r>
            <a:r>
              <a:rPr lang="fr-FR" baseline="30000">
                <a:latin typeface="Calibri" pitchFamily="34" charset="0"/>
                <a:sym typeface="Wingdings" pitchFamily="2" charset="2"/>
              </a:rPr>
              <a:t>26</a:t>
            </a:r>
            <a:r>
              <a:rPr lang="fr-FR">
                <a:latin typeface="Calibri" pitchFamily="34" charset="0"/>
                <a:sym typeface="Wingdings" pitchFamily="2" charset="2"/>
              </a:rPr>
              <a:t>  J      ou     ~ 10 </a:t>
            </a:r>
            <a:r>
              <a:rPr lang="fr-FR" baseline="30000">
                <a:latin typeface="Calibri" pitchFamily="34" charset="0"/>
                <a:sym typeface="Wingdings" pitchFamily="2" charset="2"/>
              </a:rPr>
              <a:t>25</a:t>
            </a:r>
            <a:r>
              <a:rPr lang="fr-FR">
                <a:latin typeface="Calibri" pitchFamily="34" charset="0"/>
                <a:sym typeface="Wingdings" pitchFamily="2" charset="2"/>
              </a:rPr>
              <a:t>  W     (</a:t>
            </a:r>
            <a:r>
              <a:rPr lang="fr-FR">
                <a:latin typeface="Calibri" pitchFamily="34" charset="0"/>
              </a:rPr>
              <a:t>Luminosité Soleil = 3,8 10 </a:t>
            </a:r>
            <a:r>
              <a:rPr lang="fr-FR" baseline="30000">
                <a:latin typeface="Calibri" pitchFamily="34" charset="0"/>
              </a:rPr>
              <a:t>26</a:t>
            </a:r>
            <a:r>
              <a:rPr lang="fr-FR">
                <a:latin typeface="Calibri" pitchFamily="34" charset="0"/>
              </a:rPr>
              <a:t> W )</a:t>
            </a:r>
            <a:endParaRPr lang="fr-FR">
              <a:latin typeface="Calibri" pitchFamily="34" charset="0"/>
              <a:sym typeface="Wingdings" pitchFamily="2" charset="2"/>
            </a:endParaRP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Entraine des sursauts du vent solaire .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fr-FR">
                <a:latin typeface="Calibri" pitchFamily="34" charset="0"/>
                <a:sym typeface="Wingdings" pitchFamily="2" charset="2"/>
              </a:rPr>
              <a:t>perturbation du champ magnétique terrestre</a:t>
            </a:r>
          </a:p>
          <a:p>
            <a:pPr>
              <a:buFont typeface="Wingdings" pitchFamily="2" charset="2"/>
              <a:buChar char="è"/>
            </a:pPr>
            <a:r>
              <a:rPr lang="fr-FR">
                <a:latin typeface="Calibri" pitchFamily="34" charset="0"/>
                <a:sym typeface="Wingdings" pitchFamily="2" charset="2"/>
              </a:rPr>
              <a:t>perturbations des transmissions radio</a:t>
            </a:r>
          </a:p>
          <a:p>
            <a:pPr>
              <a:buFont typeface="Wingdings" pitchFamily="2" charset="2"/>
              <a:buChar char="è"/>
            </a:pPr>
            <a:r>
              <a:rPr lang="fr-FR">
                <a:latin typeface="Calibri" pitchFamily="34" charset="0"/>
                <a:sym typeface="Wingdings" pitchFamily="2" charset="2"/>
              </a:rPr>
              <a:t>aurores boréales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oneTexte 2"/>
          <p:cNvSpPr txBox="1">
            <a:spLocks noChangeArrowheads="1"/>
          </p:cNvSpPr>
          <p:nvPr/>
        </p:nvSpPr>
        <p:spPr bwMode="auto">
          <a:xfrm>
            <a:off x="2000250" y="1643063"/>
            <a:ext cx="4945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Ejection de matière coronale (CME) et  vent solaire</a:t>
            </a:r>
          </a:p>
        </p:txBody>
      </p:sp>
      <p:sp>
        <p:nvSpPr>
          <p:cNvPr id="48130" name="ZoneTexte 3"/>
          <p:cNvSpPr txBox="1">
            <a:spLocks noChangeArrowheads="1"/>
          </p:cNvSpPr>
          <p:nvPr/>
        </p:nvSpPr>
        <p:spPr bwMode="auto">
          <a:xfrm>
            <a:off x="1357313" y="3000375"/>
            <a:ext cx="75120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masse soleil  = 2 10 </a:t>
            </a:r>
            <a:r>
              <a:rPr lang="fr-FR" baseline="30000">
                <a:latin typeface="Calibri" pitchFamily="34" charset="0"/>
              </a:rPr>
              <a:t>30</a:t>
            </a:r>
            <a:r>
              <a:rPr lang="fr-FR">
                <a:latin typeface="Calibri" pitchFamily="34" charset="0"/>
              </a:rPr>
              <a:t> kg</a:t>
            </a:r>
          </a:p>
          <a:p>
            <a:r>
              <a:rPr lang="fr-FR">
                <a:latin typeface="Calibri" pitchFamily="34" charset="0"/>
              </a:rPr>
              <a:t>G (gravitation) 6,7 10 </a:t>
            </a:r>
            <a:r>
              <a:rPr lang="fr-FR" baseline="30000">
                <a:latin typeface="Calibri" pitchFamily="34" charset="0"/>
              </a:rPr>
              <a:t>-11</a:t>
            </a:r>
            <a:r>
              <a:rPr lang="fr-FR">
                <a:latin typeface="Calibri" pitchFamily="34" charset="0"/>
              </a:rPr>
              <a:t>   m </a:t>
            </a:r>
            <a:r>
              <a:rPr lang="fr-FR" baseline="30000">
                <a:latin typeface="Calibri" pitchFamily="34" charset="0"/>
              </a:rPr>
              <a:t>3</a:t>
            </a:r>
            <a:r>
              <a:rPr lang="fr-FR">
                <a:latin typeface="Calibri" pitchFamily="34" charset="0"/>
              </a:rPr>
              <a:t> kg </a:t>
            </a:r>
            <a:r>
              <a:rPr lang="fr-FR" baseline="30000">
                <a:latin typeface="Calibri" pitchFamily="34" charset="0"/>
              </a:rPr>
              <a:t>-1</a:t>
            </a:r>
            <a:r>
              <a:rPr lang="fr-FR">
                <a:latin typeface="Calibri" pitchFamily="34" charset="0"/>
              </a:rPr>
              <a:t>  sec </a:t>
            </a:r>
            <a:r>
              <a:rPr lang="fr-FR" baseline="30000">
                <a:latin typeface="Calibri" pitchFamily="34" charset="0"/>
              </a:rPr>
              <a:t>-2</a:t>
            </a:r>
          </a:p>
          <a:p>
            <a:r>
              <a:rPr lang="fr-FR">
                <a:latin typeface="Calibri" pitchFamily="34" charset="0"/>
              </a:rPr>
              <a:t>Rayon du Soleil : 7 10 </a:t>
            </a:r>
            <a:r>
              <a:rPr lang="fr-FR" baseline="30000">
                <a:latin typeface="Calibri" pitchFamily="34" charset="0"/>
              </a:rPr>
              <a:t>8</a:t>
            </a:r>
            <a:r>
              <a:rPr lang="fr-FR">
                <a:latin typeface="Calibri" pitchFamily="34" charset="0"/>
              </a:rPr>
              <a:t> m</a:t>
            </a:r>
          </a:p>
          <a:p>
            <a:r>
              <a:rPr lang="fr-FR">
                <a:latin typeface="Calibri" pitchFamily="34" charset="0"/>
              </a:rPr>
              <a:t>Vitesse de libération  = ?</a:t>
            </a:r>
          </a:p>
          <a:p>
            <a:r>
              <a:rPr lang="fr-FR">
                <a:latin typeface="Calibri" pitchFamily="34" charset="0"/>
              </a:rPr>
              <a:t>masse atome hydrogène = 1,4 10 </a:t>
            </a:r>
            <a:r>
              <a:rPr lang="fr-FR" baseline="30000">
                <a:latin typeface="Calibri" pitchFamily="34" charset="0"/>
              </a:rPr>
              <a:t>-23</a:t>
            </a:r>
            <a:r>
              <a:rPr lang="fr-FR">
                <a:latin typeface="Calibri" pitchFamily="34" charset="0"/>
              </a:rPr>
              <a:t>  Kg</a:t>
            </a:r>
          </a:p>
          <a:p>
            <a:r>
              <a:rPr lang="fr-FR">
                <a:latin typeface="Calibri" pitchFamily="34" charset="0"/>
              </a:rPr>
              <a:t>k = constante de Boltzmann = 1,410 </a:t>
            </a:r>
            <a:r>
              <a:rPr lang="fr-FR" baseline="30000">
                <a:latin typeface="Calibri" pitchFamily="34" charset="0"/>
              </a:rPr>
              <a:t>-23</a:t>
            </a:r>
            <a:r>
              <a:rPr lang="fr-FR">
                <a:latin typeface="Calibri" pitchFamily="34" charset="0"/>
              </a:rPr>
              <a:t>  J K </a:t>
            </a:r>
            <a:r>
              <a:rPr lang="fr-FR" baseline="30000">
                <a:latin typeface="Calibri" pitchFamily="34" charset="0"/>
              </a:rPr>
              <a:t>-1</a:t>
            </a:r>
          </a:p>
          <a:p>
            <a:r>
              <a:rPr lang="fr-FR">
                <a:latin typeface="Calibri" pitchFamily="34" charset="0"/>
              </a:rPr>
              <a:t>Energie thermique  :  kT = mv</a:t>
            </a:r>
            <a:r>
              <a:rPr lang="fr-FR" baseline="30000">
                <a:latin typeface="Calibri" pitchFamily="34" charset="0"/>
              </a:rPr>
              <a:t>2</a:t>
            </a:r>
            <a:r>
              <a:rPr lang="fr-FR">
                <a:latin typeface="Calibri" pitchFamily="34" charset="0"/>
              </a:rPr>
              <a:t> /2   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Température minimale de l’hydrogène qui peut se libérer de la gravité solaire 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oneTexte 2"/>
          <p:cNvSpPr txBox="1">
            <a:spLocks noChangeArrowheads="1"/>
          </p:cNvSpPr>
          <p:nvPr/>
        </p:nvSpPr>
        <p:spPr bwMode="auto">
          <a:xfrm>
            <a:off x="2000250" y="1643063"/>
            <a:ext cx="431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Ejection de matière coronale et  vent solaire</a:t>
            </a:r>
          </a:p>
        </p:txBody>
      </p:sp>
      <p:sp>
        <p:nvSpPr>
          <p:cNvPr id="49154" name="ZoneTexte 3"/>
          <p:cNvSpPr txBox="1">
            <a:spLocks noChangeArrowheads="1"/>
          </p:cNvSpPr>
          <p:nvPr/>
        </p:nvSpPr>
        <p:spPr bwMode="auto">
          <a:xfrm>
            <a:off x="1357313" y="3000375"/>
            <a:ext cx="7553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masse soleil  = 2 10 </a:t>
            </a:r>
            <a:r>
              <a:rPr lang="fr-FR" baseline="30000">
                <a:latin typeface="Calibri" pitchFamily="34" charset="0"/>
              </a:rPr>
              <a:t>30</a:t>
            </a:r>
            <a:r>
              <a:rPr lang="fr-FR">
                <a:latin typeface="Calibri" pitchFamily="34" charset="0"/>
              </a:rPr>
              <a:t> kg</a:t>
            </a:r>
          </a:p>
          <a:p>
            <a:r>
              <a:rPr lang="fr-FR">
                <a:latin typeface="Calibri" pitchFamily="34" charset="0"/>
              </a:rPr>
              <a:t>G (gravitation) 6,7 10 </a:t>
            </a:r>
            <a:r>
              <a:rPr lang="fr-FR" baseline="30000">
                <a:latin typeface="Calibri" pitchFamily="34" charset="0"/>
              </a:rPr>
              <a:t>-11</a:t>
            </a:r>
            <a:r>
              <a:rPr lang="fr-FR">
                <a:latin typeface="Calibri" pitchFamily="34" charset="0"/>
              </a:rPr>
              <a:t>   m </a:t>
            </a:r>
            <a:r>
              <a:rPr lang="fr-FR" baseline="30000">
                <a:latin typeface="Calibri" pitchFamily="34" charset="0"/>
              </a:rPr>
              <a:t>3</a:t>
            </a:r>
            <a:r>
              <a:rPr lang="fr-FR">
                <a:latin typeface="Calibri" pitchFamily="34" charset="0"/>
              </a:rPr>
              <a:t> kg </a:t>
            </a:r>
            <a:r>
              <a:rPr lang="fr-FR" baseline="30000">
                <a:latin typeface="Calibri" pitchFamily="34" charset="0"/>
              </a:rPr>
              <a:t>-1</a:t>
            </a:r>
            <a:r>
              <a:rPr lang="fr-FR">
                <a:latin typeface="Calibri" pitchFamily="34" charset="0"/>
              </a:rPr>
              <a:t>  sec </a:t>
            </a:r>
            <a:r>
              <a:rPr lang="fr-FR" baseline="30000">
                <a:latin typeface="Calibri" pitchFamily="34" charset="0"/>
              </a:rPr>
              <a:t>-2</a:t>
            </a:r>
          </a:p>
          <a:p>
            <a:r>
              <a:rPr lang="fr-FR">
                <a:latin typeface="Calibri" pitchFamily="34" charset="0"/>
              </a:rPr>
              <a:t>Rayon du Soleil : 7 10 </a:t>
            </a:r>
            <a:r>
              <a:rPr lang="fr-FR" baseline="30000">
                <a:latin typeface="Calibri" pitchFamily="34" charset="0"/>
              </a:rPr>
              <a:t>8</a:t>
            </a:r>
            <a:r>
              <a:rPr lang="fr-FR">
                <a:latin typeface="Calibri" pitchFamily="34" charset="0"/>
              </a:rPr>
              <a:t> m</a:t>
            </a:r>
            <a:endParaRPr lang="fr-FR" baseline="30000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Vitesse de libération  = (2GM/R)</a:t>
            </a:r>
            <a:r>
              <a:rPr lang="fr-FR" baseline="30000">
                <a:latin typeface="Calibri" pitchFamily="34" charset="0"/>
              </a:rPr>
              <a:t>1/2</a:t>
            </a:r>
            <a:r>
              <a:rPr lang="fr-FR">
                <a:latin typeface="Calibri" pitchFamily="34" charset="0"/>
              </a:rPr>
              <a:t>  = 618 km/sec</a:t>
            </a:r>
          </a:p>
          <a:p>
            <a:r>
              <a:rPr lang="fr-FR">
                <a:latin typeface="Calibri" pitchFamily="34" charset="0"/>
              </a:rPr>
              <a:t>masse atome hydrogène = 1,4 10 </a:t>
            </a:r>
            <a:r>
              <a:rPr lang="fr-FR" baseline="30000">
                <a:latin typeface="Calibri" pitchFamily="34" charset="0"/>
              </a:rPr>
              <a:t>-23</a:t>
            </a:r>
            <a:r>
              <a:rPr lang="fr-FR">
                <a:latin typeface="Calibri" pitchFamily="34" charset="0"/>
              </a:rPr>
              <a:t>  Kg</a:t>
            </a:r>
          </a:p>
          <a:p>
            <a:r>
              <a:rPr lang="fr-FR">
                <a:latin typeface="Calibri" pitchFamily="34" charset="0"/>
              </a:rPr>
              <a:t>k = constante de Boltzmann = 1,410 </a:t>
            </a:r>
            <a:r>
              <a:rPr lang="fr-FR" baseline="30000">
                <a:latin typeface="Calibri" pitchFamily="34" charset="0"/>
              </a:rPr>
              <a:t>-23</a:t>
            </a:r>
            <a:r>
              <a:rPr lang="fr-FR">
                <a:latin typeface="Calibri" pitchFamily="34" charset="0"/>
              </a:rPr>
              <a:t>  J K </a:t>
            </a:r>
            <a:r>
              <a:rPr lang="fr-FR" baseline="30000">
                <a:latin typeface="Calibri" pitchFamily="34" charset="0"/>
              </a:rPr>
              <a:t>-1</a:t>
            </a:r>
          </a:p>
          <a:p>
            <a:r>
              <a:rPr lang="fr-FR">
                <a:latin typeface="Calibri" pitchFamily="34" charset="0"/>
              </a:rPr>
              <a:t>Energie thermique  :  kT = mv</a:t>
            </a:r>
            <a:r>
              <a:rPr lang="fr-FR" baseline="30000">
                <a:latin typeface="Calibri" pitchFamily="34" charset="0"/>
              </a:rPr>
              <a:t>2</a:t>
            </a:r>
            <a:r>
              <a:rPr lang="fr-FR">
                <a:latin typeface="Calibri" pitchFamily="34" charset="0"/>
              </a:rPr>
              <a:t> /2   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Température minimale de l’hydrogène qui peut se libérer de la gravité solaire ?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T = m v </a:t>
            </a:r>
            <a:r>
              <a:rPr lang="fr-FR" baseline="30000">
                <a:latin typeface="Calibri" pitchFamily="34" charset="0"/>
              </a:rPr>
              <a:t>2</a:t>
            </a:r>
            <a:r>
              <a:rPr lang="fr-FR">
                <a:latin typeface="Calibri" pitchFamily="34" charset="0"/>
              </a:rPr>
              <a:t> /2k  = 22 10 </a:t>
            </a:r>
            <a:r>
              <a:rPr lang="fr-FR" baseline="30000">
                <a:latin typeface="Calibri" pitchFamily="34" charset="0"/>
              </a:rPr>
              <a:t>6</a:t>
            </a:r>
            <a:r>
              <a:rPr lang="fr-FR">
                <a:latin typeface="Calibri" pitchFamily="34" charset="0"/>
              </a:rPr>
              <a:t> 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243263"/>
            <a:ext cx="46434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ZoneTexte 2"/>
          <p:cNvSpPr txBox="1">
            <a:spLocks noChangeArrowheads="1"/>
          </p:cNvSpPr>
          <p:nvPr/>
        </p:nvSpPr>
        <p:spPr bwMode="auto">
          <a:xfrm>
            <a:off x="928688" y="500063"/>
            <a:ext cx="772953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Vent solaire : à l’échelle macroscopique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Depuis la photosphère, des particules électrisées, e </a:t>
            </a:r>
            <a:r>
              <a:rPr lang="fr-FR" baseline="30000">
                <a:latin typeface="Calibri" pitchFamily="34" charset="0"/>
              </a:rPr>
              <a:t>-</a:t>
            </a:r>
            <a:r>
              <a:rPr lang="fr-FR">
                <a:latin typeface="Calibri" pitchFamily="34" charset="0"/>
              </a:rPr>
              <a:t> , p </a:t>
            </a:r>
            <a:r>
              <a:rPr lang="fr-FR" baseline="30000">
                <a:latin typeface="Calibri" pitchFamily="34" charset="0"/>
              </a:rPr>
              <a:t>+</a:t>
            </a:r>
            <a:r>
              <a:rPr lang="fr-FR">
                <a:latin typeface="Calibri" pitchFamily="34" charset="0"/>
              </a:rPr>
              <a:t>, He </a:t>
            </a:r>
            <a:r>
              <a:rPr lang="fr-FR" baseline="30000">
                <a:latin typeface="Calibri" pitchFamily="34" charset="0"/>
              </a:rPr>
              <a:t>+ , </a:t>
            </a:r>
            <a:r>
              <a:rPr lang="fr-FR">
                <a:latin typeface="Calibri" pitchFamily="34" charset="0"/>
              </a:rPr>
              <a:t>He </a:t>
            </a:r>
            <a:r>
              <a:rPr lang="fr-FR" baseline="30000">
                <a:latin typeface="Calibri" pitchFamily="34" charset="0"/>
              </a:rPr>
              <a:t>++</a:t>
            </a:r>
            <a:r>
              <a:rPr lang="fr-FR">
                <a:latin typeface="Calibri" pitchFamily="34" charset="0"/>
              </a:rPr>
              <a:t> </a:t>
            </a:r>
          </a:p>
          <a:p>
            <a:r>
              <a:rPr lang="fr-FR">
                <a:latin typeface="Calibri" pitchFamily="34" charset="0"/>
              </a:rPr>
              <a:t>sont accélérées vers l’extérieur (MHD) et entrainées le long des lignes de champ.</a:t>
            </a:r>
          </a:p>
          <a:p>
            <a:endParaRPr lang="fr-FR" baseline="30000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Vitesses </a:t>
            </a:r>
            <a:r>
              <a:rPr lang="fr-FR" u="sng">
                <a:latin typeface="Calibri" pitchFamily="34" charset="0"/>
              </a:rPr>
              <a:t>moyenne</a:t>
            </a:r>
            <a:r>
              <a:rPr lang="fr-FR">
                <a:latin typeface="Calibri" pitchFamily="34" charset="0"/>
              </a:rPr>
              <a:t> 400 km/sec       vitesse de libération  = 600 km/sec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solarscience.msfc.nasa.gov/images/DialP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819150"/>
            <a:ext cx="6072188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1779588" y="357188"/>
            <a:ext cx="500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Distribution de la vitesse du vent solaire (moyenne)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www4.nau.edu/meteorite/Meteorite/Images/SolarW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285875"/>
            <a:ext cx="49291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ZoneTexte 2"/>
          <p:cNvSpPr txBox="1">
            <a:spLocks noChangeArrowheads="1"/>
          </p:cNvSpPr>
          <p:nvPr/>
        </p:nvSpPr>
        <p:spPr bwMode="auto">
          <a:xfrm>
            <a:off x="857250" y="357188"/>
            <a:ext cx="8001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Structure du vent solaire : Tout est toujours plus compliqué que ce que l’on pensait 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Vent rapide 700 km/sec</a:t>
            </a:r>
          </a:p>
          <a:p>
            <a:r>
              <a:rPr lang="fr-FR">
                <a:latin typeface="Calibri" pitchFamily="34" charset="0"/>
              </a:rPr>
              <a:t>Vent lent 300 km/sec</a:t>
            </a:r>
          </a:p>
          <a:p>
            <a:r>
              <a:rPr lang="fr-FR">
                <a:latin typeface="Calibri" pitchFamily="34" charset="0"/>
              </a:rPr>
              <a:t>Tubes de projection par zones actives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 ET Le soleil tourne ! (28 jours) 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Alors ça s’enroule 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oleil-current-sh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43063"/>
            <a:ext cx="6096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ZoneTexte 2"/>
          <p:cNvSpPr txBox="1">
            <a:spLocks noChangeArrowheads="1"/>
          </p:cNvSpPr>
          <p:nvPr/>
        </p:nvSpPr>
        <p:spPr bwMode="auto">
          <a:xfrm>
            <a:off x="1000125" y="642938"/>
            <a:ext cx="4613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A  l’intérieur de l’héliosphère :</a:t>
            </a:r>
          </a:p>
          <a:p>
            <a:r>
              <a:rPr lang="fr-FR">
                <a:latin typeface="Calibri" pitchFamily="34" charset="0"/>
              </a:rPr>
              <a:t>Des « nappes de courant électrique s’enroulent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 descr="Figure 7. Solar wind emanating from the sun . .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851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571500" y="285750"/>
            <a:ext cx="814387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L'héliopause : </a:t>
            </a:r>
          </a:p>
          <a:p>
            <a:r>
              <a:rPr lang="fr-FR">
                <a:latin typeface="Calibri" pitchFamily="34" charset="0"/>
              </a:rPr>
              <a:t>SURFACE où le vent solaire bute sur le gaz neutre du Milieu interstellaire et s’arrête.</a:t>
            </a:r>
          </a:p>
          <a:p>
            <a:r>
              <a:rPr lang="fr-FR">
                <a:latin typeface="Calibri" pitchFamily="34" charset="0"/>
              </a:rPr>
              <a:t>Héliosphère : Volume à l’intérieur de l’héliopause (Pas sphérique du tout 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astrosurf.com/luxorion/Images/aa6g-m45-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8363" y="142875"/>
            <a:ext cx="10206038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ZoneTexte 2"/>
          <p:cNvSpPr txBox="1">
            <a:spLocks noChangeArrowheads="1"/>
          </p:cNvSpPr>
          <p:nvPr/>
        </p:nvSpPr>
        <p:spPr bwMode="auto">
          <a:xfrm>
            <a:off x="642938" y="1143000"/>
            <a:ext cx="2486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Calibri" pitchFamily="34" charset="0"/>
              </a:rPr>
              <a:t>Amas des Pléiades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Figure 7. Solar wind emanating from the sun . .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851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571500" y="285750"/>
            <a:ext cx="814387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Choc terminal : le vent solaire passe de super- à sub- sonique </a:t>
            </a:r>
            <a:r>
              <a:rPr lang="fr-FR">
                <a:latin typeface="Calibri" pitchFamily="34" charset="0"/>
                <a:sym typeface="Wingdings" pitchFamily="2" charset="2"/>
              </a:rPr>
              <a:t>onde de choc</a:t>
            </a:r>
          </a:p>
          <a:p>
            <a:endParaRPr lang="fr-FR">
              <a:latin typeface="Calibri" pitchFamily="34" charset="0"/>
              <a:sym typeface="Wingdings" pitchFamily="2" charset="2"/>
            </a:endParaRP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Lancé en 1977, Voyager1 passe le choc terminal en dec. 2004 et l’héliopause en aout 2012  (130 UA)  1</a:t>
            </a:r>
            <a:r>
              <a:rPr lang="fr-FR" baseline="30000">
                <a:latin typeface="Calibri" pitchFamily="34" charset="0"/>
                <a:sym typeface="Wingdings" pitchFamily="2" charset="2"/>
              </a:rPr>
              <a:t>er</a:t>
            </a:r>
            <a:r>
              <a:rPr lang="fr-FR">
                <a:latin typeface="Calibri" pitchFamily="34" charset="0"/>
                <a:sym typeface="Wingdings" pitchFamily="2" charset="2"/>
              </a:rPr>
              <a:t> objet « fabriqué » arrivant dans le MIS</a:t>
            </a:r>
            <a:endParaRPr lang="fr-FR">
              <a:latin typeface="Calibri" pitchFamily="34" charset="0"/>
            </a:endParaRPr>
          </a:p>
        </p:txBody>
      </p:sp>
      <p:sp>
        <p:nvSpPr>
          <p:cNvPr id="55299" name="ZoneTexte 3"/>
          <p:cNvSpPr txBox="1">
            <a:spLocks noChangeArrowheads="1"/>
          </p:cNvSpPr>
          <p:nvPr/>
        </p:nvSpPr>
        <p:spPr bwMode="auto">
          <a:xfrm>
            <a:off x="1428750" y="5572125"/>
            <a:ext cx="5164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Toutes ces limites sont très fluctuantes dans le temps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oneTexte 1"/>
          <p:cNvSpPr txBox="1">
            <a:spLocks noChangeArrowheads="1"/>
          </p:cNvSpPr>
          <p:nvPr/>
        </p:nvSpPr>
        <p:spPr bwMode="auto">
          <a:xfrm>
            <a:off x="1071563" y="642938"/>
            <a:ext cx="72675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Après l’héliopause : Voyager 1 traverse  des paquets  d’« onde de tsunami »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Paquets de plasma issus d’éruptions solaires 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Fréquence de l’onde f(densité électrons)</a:t>
            </a:r>
          </a:p>
          <a:p>
            <a:r>
              <a:rPr lang="fr-FR">
                <a:latin typeface="Calibri" pitchFamily="34" charset="0"/>
              </a:rPr>
              <a:t>JPL_Videos_Play_video_Voyager_Experiences_Three_Tsunami_Wave.mp4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2500313"/>
            <a:ext cx="69405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728663"/>
            <a:ext cx="86010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Figure 8. Interstellar helium . .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788"/>
            <a:ext cx="9144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ZoneTexte 2"/>
          <p:cNvSpPr txBox="1">
            <a:spLocks noChangeArrowheads="1"/>
          </p:cNvSpPr>
          <p:nvPr/>
        </p:nvSpPr>
        <p:spPr bwMode="auto">
          <a:xfrm>
            <a:off x="785813" y="571500"/>
            <a:ext cx="5768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Mais les He (neutres !) du MIS traversent facilement tout ça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Focalisés derrière la Terre par la gravité du Soleil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oneTexte 3"/>
          <p:cNvSpPr txBox="1">
            <a:spLocks noChangeArrowheads="1"/>
          </p:cNvSpPr>
          <p:nvPr/>
        </p:nvSpPr>
        <p:spPr bwMode="auto">
          <a:xfrm>
            <a:off x="1500188" y="714375"/>
            <a:ext cx="690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Solar  and Heliospheric Observatory : Orbite « halo » autour du point L1</a:t>
            </a:r>
          </a:p>
        </p:txBody>
      </p:sp>
      <p:pic>
        <p:nvPicPr>
          <p:cNvPr id="58370" name="Picture 2" descr="http://sohowww.nascom.nasa.gov/about/images/halo_orb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50"/>
            <a:ext cx="46164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4214813" y="3929063"/>
            <a:ext cx="1571625" cy="7143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ZoneTexte 7"/>
          <p:cNvSpPr txBox="1">
            <a:spLocks noChangeArrowheads="1"/>
          </p:cNvSpPr>
          <p:nvPr/>
        </p:nvSpPr>
        <p:spPr bwMode="auto">
          <a:xfrm>
            <a:off x="4572000" y="4429125"/>
            <a:ext cx="125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1,5 10 </a:t>
            </a:r>
            <a:r>
              <a:rPr lang="fr-FR" baseline="30000">
                <a:latin typeface="Calibri" pitchFamily="34" charset="0"/>
              </a:rPr>
              <a:t>6  </a:t>
            </a:r>
            <a:r>
              <a:rPr lang="fr-FR">
                <a:latin typeface="Calibri" pitchFamily="34" charset="0"/>
              </a:rPr>
              <a:t>km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000500" y="2428875"/>
            <a:ext cx="4572000" cy="20716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ZoneTexte 10"/>
          <p:cNvSpPr txBox="1">
            <a:spLocks noChangeArrowheads="1"/>
          </p:cNvSpPr>
          <p:nvPr/>
        </p:nvSpPr>
        <p:spPr bwMode="auto">
          <a:xfrm>
            <a:off x="6318250" y="2643188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150 10 </a:t>
            </a:r>
            <a:r>
              <a:rPr lang="fr-FR" baseline="30000">
                <a:latin typeface="Calibri" pitchFamily="34" charset="0"/>
              </a:rPr>
              <a:t>6  </a:t>
            </a:r>
            <a:r>
              <a:rPr lang="fr-FR">
                <a:latin typeface="Calibri" pitchFamily="34" charset="0"/>
              </a:rPr>
              <a:t>km</a:t>
            </a:r>
          </a:p>
        </p:txBody>
      </p:sp>
      <p:sp>
        <p:nvSpPr>
          <p:cNvPr id="58375" name="ZoneTexte 13"/>
          <p:cNvSpPr txBox="1">
            <a:spLocks noChangeArrowheads="1"/>
          </p:cNvSpPr>
          <p:nvPr/>
        </p:nvSpPr>
        <p:spPr bwMode="auto">
          <a:xfrm>
            <a:off x="714375" y="1857375"/>
            <a:ext cx="580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Orbite Halo en Lagrange L1 : tourne en 1 an autour du Soleil</a:t>
            </a:r>
          </a:p>
          <a:p>
            <a:r>
              <a:rPr lang="fr-FR">
                <a:latin typeface="Calibri" pitchFamily="34" charset="0"/>
              </a:rPr>
              <a:t>Visibilité ininterrompue du Soleil</a:t>
            </a:r>
          </a:p>
          <a:p>
            <a:r>
              <a:rPr lang="fr-FR">
                <a:latin typeface="Calibri" pitchFamily="34" charset="0"/>
              </a:rPr>
              <a:t>Pas d’alignement Terre-SOHO-Soleil </a:t>
            </a:r>
            <a:r>
              <a:rPr lang="fr-FR">
                <a:latin typeface="Calibri" pitchFamily="34" charset="0"/>
                <a:sym typeface="Wingdings" pitchFamily="2" charset="2"/>
              </a:rPr>
              <a:t> </a:t>
            </a:r>
          </a:p>
          <a:p>
            <a:r>
              <a:rPr lang="fr-FR">
                <a:latin typeface="Calibri" pitchFamily="34" charset="0"/>
                <a:sym typeface="Wingdings" pitchFamily="2" charset="2"/>
              </a:rPr>
              <a:t>pas de parasites de communication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oneTexte 1"/>
          <p:cNvSpPr txBox="1">
            <a:spLocks noChangeArrowheads="1"/>
          </p:cNvSpPr>
          <p:nvPr/>
        </p:nvSpPr>
        <p:spPr bwMode="auto">
          <a:xfrm>
            <a:off x="1143000" y="571500"/>
            <a:ext cx="713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Points de Lagrange  seuls  L4 et L5 sont stables, les autres sont des « cols »</a:t>
            </a:r>
          </a:p>
        </p:txBody>
      </p:sp>
      <p:pic>
        <p:nvPicPr>
          <p:cNvPr id="59394" name="Picture 2" descr="http://upload.wikimedia.org/wikipedia/commons/0/0e/Pt.lagr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450056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http://hyperphysics.phy-astr.gsu.edu/hbase/mechanics/imgmech/lagpot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40719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age 1" descr="Cli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699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://science.nasa.gov/media/medialibrary/1998/07/28/ast28jul98_1_resources/bistat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429250"/>
            <a:ext cx="476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oneTexte 1"/>
          <p:cNvSpPr txBox="1">
            <a:spLocks noChangeArrowheads="1"/>
          </p:cNvSpPr>
          <p:nvPr/>
        </p:nvSpPr>
        <p:spPr bwMode="auto">
          <a:xfrm>
            <a:off x="785813" y="714375"/>
            <a:ext cx="5330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Soho et les comètes rasantes   : film 2comets_C2.mpg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LASCO/EIT :   télescopes + Coronograph es +caméra UV</a:t>
            </a:r>
          </a:p>
        </p:txBody>
      </p:sp>
      <p:pic>
        <p:nvPicPr>
          <p:cNvPr id="3" name="2comets_C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0002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orono Ly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00063"/>
            <a:ext cx="5991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ZoneTexte 3"/>
          <p:cNvSpPr txBox="1">
            <a:spLocks noChangeArrowheads="1"/>
          </p:cNvSpPr>
          <p:nvPr/>
        </p:nvSpPr>
        <p:spPr bwMode="auto">
          <a:xfrm>
            <a:off x="3357563" y="428625"/>
            <a:ext cx="231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Coronographe de Lyot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188" y="2428875"/>
            <a:ext cx="1714500" cy="857250"/>
          </a:xfrm>
          <a:prstGeom prst="wedgeRectCallout">
            <a:avLst>
              <a:gd name="adj1" fmla="val 37552"/>
              <a:gd name="adj2" fmla="val -1620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Masque dans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le plan focal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L’objectif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72000" y="2643188"/>
            <a:ext cx="1928813" cy="1285875"/>
          </a:xfrm>
          <a:prstGeom prst="wedgeRectCallout">
            <a:avLst>
              <a:gd name="adj1" fmla="val -21187"/>
              <a:gd name="adj2" fmla="val -123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Masque dans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le plan de l’image de l’objectif = pupille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15125" y="2581275"/>
            <a:ext cx="1714500" cy="857250"/>
          </a:xfrm>
          <a:prstGeom prst="wedgeRectCallout">
            <a:avLst>
              <a:gd name="adj1" fmla="val -19524"/>
              <a:gd name="adj2" fmla="val -1957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Image du ciel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orono Ly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3"/>
            <a:ext cx="5991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4" descr="4Q princ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471738"/>
            <a:ext cx="6500812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ZoneTexte 3"/>
          <p:cNvSpPr txBox="1">
            <a:spLocks noChangeArrowheads="1"/>
          </p:cNvSpPr>
          <p:nvPr/>
        </p:nvSpPr>
        <p:spPr bwMode="auto">
          <a:xfrm>
            <a:off x="857250" y="1857375"/>
            <a:ext cx="678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Coronographe à masque de phase 4 quadrants</a:t>
            </a:r>
          </a:p>
          <a:p>
            <a:r>
              <a:rPr lang="fr-FR">
                <a:latin typeface="Calibri" pitchFamily="34" charset="0"/>
              </a:rPr>
              <a:t>(http://dan.rouan.free.fr/OptiqueDiophantienne/coronographes.html)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upload.wikimedia.org/wikipedia/commons/b/b9/Ulysses_2_or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49720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4" descr="http://space.umd.edu/iacg_c4/orb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071938"/>
            <a:ext cx="4857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ZoneTexte 3"/>
          <p:cNvSpPr txBox="1">
            <a:spLocks noChangeArrowheads="1"/>
          </p:cNvSpPr>
          <p:nvPr/>
        </p:nvSpPr>
        <p:spPr bwMode="auto">
          <a:xfrm>
            <a:off x="1571625" y="642938"/>
            <a:ext cx="414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Ulysse : observation du Soleil par les pôles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/>
          <p:cNvSpPr/>
          <p:nvPr/>
        </p:nvSpPr>
        <p:spPr>
          <a:xfrm>
            <a:off x="1071563" y="0"/>
            <a:ext cx="6588125" cy="6127750"/>
          </a:xfrm>
          <a:custGeom>
            <a:avLst/>
            <a:gdLst>
              <a:gd name="connsiteX0" fmla="*/ 5498539 w 6588727"/>
              <a:gd name="connsiteY0" fmla="*/ 177635 h 6127414"/>
              <a:gd name="connsiteX1" fmla="*/ 5555689 w 6588727"/>
              <a:gd name="connsiteY1" fmla="*/ 215735 h 6127414"/>
              <a:gd name="connsiteX2" fmla="*/ 5612839 w 6588727"/>
              <a:gd name="connsiteY2" fmla="*/ 349085 h 6127414"/>
              <a:gd name="connsiteX3" fmla="*/ 5631889 w 6588727"/>
              <a:gd name="connsiteY3" fmla="*/ 425285 h 6127414"/>
              <a:gd name="connsiteX4" fmla="*/ 5708089 w 6588727"/>
              <a:gd name="connsiteY4" fmla="*/ 577685 h 6127414"/>
              <a:gd name="connsiteX5" fmla="*/ 5727139 w 6588727"/>
              <a:gd name="connsiteY5" fmla="*/ 672935 h 6127414"/>
              <a:gd name="connsiteX6" fmla="*/ 5765239 w 6588727"/>
              <a:gd name="connsiteY6" fmla="*/ 787235 h 6127414"/>
              <a:gd name="connsiteX7" fmla="*/ 5784289 w 6588727"/>
              <a:gd name="connsiteY7" fmla="*/ 844385 h 6127414"/>
              <a:gd name="connsiteX8" fmla="*/ 5822389 w 6588727"/>
              <a:gd name="connsiteY8" fmla="*/ 901535 h 6127414"/>
              <a:gd name="connsiteX9" fmla="*/ 5860489 w 6588727"/>
              <a:gd name="connsiteY9" fmla="*/ 1053935 h 6127414"/>
              <a:gd name="connsiteX10" fmla="*/ 5974789 w 6588727"/>
              <a:gd name="connsiteY10" fmla="*/ 1168235 h 6127414"/>
              <a:gd name="connsiteX11" fmla="*/ 6050989 w 6588727"/>
              <a:gd name="connsiteY11" fmla="*/ 1187285 h 6127414"/>
              <a:gd name="connsiteX12" fmla="*/ 6184339 w 6588727"/>
              <a:gd name="connsiteY12" fmla="*/ 1263485 h 6127414"/>
              <a:gd name="connsiteX13" fmla="*/ 6241489 w 6588727"/>
              <a:gd name="connsiteY13" fmla="*/ 1301585 h 6127414"/>
              <a:gd name="connsiteX14" fmla="*/ 6355789 w 6588727"/>
              <a:gd name="connsiteY14" fmla="*/ 1415885 h 6127414"/>
              <a:gd name="connsiteX15" fmla="*/ 6431989 w 6588727"/>
              <a:gd name="connsiteY15" fmla="*/ 1530185 h 6127414"/>
              <a:gd name="connsiteX16" fmla="*/ 6470089 w 6588727"/>
              <a:gd name="connsiteY16" fmla="*/ 1587335 h 6127414"/>
              <a:gd name="connsiteX17" fmla="*/ 6546289 w 6588727"/>
              <a:gd name="connsiteY17" fmla="*/ 1739735 h 6127414"/>
              <a:gd name="connsiteX18" fmla="*/ 6546289 w 6588727"/>
              <a:gd name="connsiteY18" fmla="*/ 2425535 h 6127414"/>
              <a:gd name="connsiteX19" fmla="*/ 6489139 w 6588727"/>
              <a:gd name="connsiteY19" fmla="*/ 2558885 h 6127414"/>
              <a:gd name="connsiteX20" fmla="*/ 6393889 w 6588727"/>
              <a:gd name="connsiteY20" fmla="*/ 2768435 h 6127414"/>
              <a:gd name="connsiteX21" fmla="*/ 6279589 w 6588727"/>
              <a:gd name="connsiteY21" fmla="*/ 2920835 h 6127414"/>
              <a:gd name="connsiteX22" fmla="*/ 6260539 w 6588727"/>
              <a:gd name="connsiteY22" fmla="*/ 2997035 h 6127414"/>
              <a:gd name="connsiteX23" fmla="*/ 6184339 w 6588727"/>
              <a:gd name="connsiteY23" fmla="*/ 3054185 h 6127414"/>
              <a:gd name="connsiteX24" fmla="*/ 6050989 w 6588727"/>
              <a:gd name="connsiteY24" fmla="*/ 3130385 h 6127414"/>
              <a:gd name="connsiteX25" fmla="*/ 5993839 w 6588727"/>
              <a:gd name="connsiteY25" fmla="*/ 3206585 h 6127414"/>
              <a:gd name="connsiteX26" fmla="*/ 5955739 w 6588727"/>
              <a:gd name="connsiteY26" fmla="*/ 3263735 h 6127414"/>
              <a:gd name="connsiteX27" fmla="*/ 5898589 w 6588727"/>
              <a:gd name="connsiteY27" fmla="*/ 3282785 h 6127414"/>
              <a:gd name="connsiteX28" fmla="*/ 5841439 w 6588727"/>
              <a:gd name="connsiteY28" fmla="*/ 3320885 h 6127414"/>
              <a:gd name="connsiteX29" fmla="*/ 5669989 w 6588727"/>
              <a:gd name="connsiteY29" fmla="*/ 3397085 h 6127414"/>
              <a:gd name="connsiteX30" fmla="*/ 5593789 w 6588727"/>
              <a:gd name="connsiteY30" fmla="*/ 3511385 h 6127414"/>
              <a:gd name="connsiteX31" fmla="*/ 5555689 w 6588727"/>
              <a:gd name="connsiteY31" fmla="*/ 3759035 h 6127414"/>
              <a:gd name="connsiteX32" fmla="*/ 5517589 w 6588727"/>
              <a:gd name="connsiteY32" fmla="*/ 3930485 h 6127414"/>
              <a:gd name="connsiteX33" fmla="*/ 5479489 w 6588727"/>
              <a:gd name="connsiteY33" fmla="*/ 3987635 h 6127414"/>
              <a:gd name="connsiteX34" fmla="*/ 5384239 w 6588727"/>
              <a:gd name="connsiteY34" fmla="*/ 4197185 h 6127414"/>
              <a:gd name="connsiteX35" fmla="*/ 5346139 w 6588727"/>
              <a:gd name="connsiteY35" fmla="*/ 4273385 h 6127414"/>
              <a:gd name="connsiteX36" fmla="*/ 5288989 w 6588727"/>
              <a:gd name="connsiteY36" fmla="*/ 4292435 h 6127414"/>
              <a:gd name="connsiteX37" fmla="*/ 5231839 w 6588727"/>
              <a:gd name="connsiteY37" fmla="*/ 4349585 h 6127414"/>
              <a:gd name="connsiteX38" fmla="*/ 5174689 w 6588727"/>
              <a:gd name="connsiteY38" fmla="*/ 4368635 h 6127414"/>
              <a:gd name="connsiteX39" fmla="*/ 5117539 w 6588727"/>
              <a:gd name="connsiteY39" fmla="*/ 4406735 h 6127414"/>
              <a:gd name="connsiteX40" fmla="*/ 4984189 w 6588727"/>
              <a:gd name="connsiteY40" fmla="*/ 4559135 h 6127414"/>
              <a:gd name="connsiteX41" fmla="*/ 4927039 w 6588727"/>
              <a:gd name="connsiteY41" fmla="*/ 4578185 h 6127414"/>
              <a:gd name="connsiteX42" fmla="*/ 4736539 w 6588727"/>
              <a:gd name="connsiteY42" fmla="*/ 4749635 h 6127414"/>
              <a:gd name="connsiteX43" fmla="*/ 4660339 w 6588727"/>
              <a:gd name="connsiteY43" fmla="*/ 4806785 h 6127414"/>
              <a:gd name="connsiteX44" fmla="*/ 4507939 w 6588727"/>
              <a:gd name="connsiteY44" fmla="*/ 4882985 h 6127414"/>
              <a:gd name="connsiteX45" fmla="*/ 4431739 w 6588727"/>
              <a:gd name="connsiteY45" fmla="*/ 5016335 h 6127414"/>
              <a:gd name="connsiteX46" fmla="*/ 4393639 w 6588727"/>
              <a:gd name="connsiteY46" fmla="*/ 5168735 h 6127414"/>
              <a:gd name="connsiteX47" fmla="*/ 4336489 w 6588727"/>
              <a:gd name="connsiteY47" fmla="*/ 5225885 h 6127414"/>
              <a:gd name="connsiteX48" fmla="*/ 4241239 w 6588727"/>
              <a:gd name="connsiteY48" fmla="*/ 5359235 h 6127414"/>
              <a:gd name="connsiteX49" fmla="*/ 4145989 w 6588727"/>
              <a:gd name="connsiteY49" fmla="*/ 5378285 h 6127414"/>
              <a:gd name="connsiteX50" fmla="*/ 4012639 w 6588727"/>
              <a:gd name="connsiteY50" fmla="*/ 5416385 h 6127414"/>
              <a:gd name="connsiteX51" fmla="*/ 3917389 w 6588727"/>
              <a:gd name="connsiteY51" fmla="*/ 5454485 h 6127414"/>
              <a:gd name="connsiteX52" fmla="*/ 3574489 w 6588727"/>
              <a:gd name="connsiteY52" fmla="*/ 5492585 h 6127414"/>
              <a:gd name="connsiteX53" fmla="*/ 3422089 w 6588727"/>
              <a:gd name="connsiteY53" fmla="*/ 5511635 h 6127414"/>
              <a:gd name="connsiteX54" fmla="*/ 3307789 w 6588727"/>
              <a:gd name="connsiteY54" fmla="*/ 5530685 h 6127414"/>
              <a:gd name="connsiteX55" fmla="*/ 2736289 w 6588727"/>
              <a:gd name="connsiteY55" fmla="*/ 5568785 h 6127414"/>
              <a:gd name="connsiteX56" fmla="*/ 2660089 w 6588727"/>
              <a:gd name="connsiteY56" fmla="*/ 5587835 h 6127414"/>
              <a:gd name="connsiteX57" fmla="*/ 2545789 w 6588727"/>
              <a:gd name="connsiteY57" fmla="*/ 5606885 h 6127414"/>
              <a:gd name="connsiteX58" fmla="*/ 2450539 w 6588727"/>
              <a:gd name="connsiteY58" fmla="*/ 5644985 h 6127414"/>
              <a:gd name="connsiteX59" fmla="*/ 2393389 w 6588727"/>
              <a:gd name="connsiteY59" fmla="*/ 5664035 h 6127414"/>
              <a:gd name="connsiteX60" fmla="*/ 2260039 w 6588727"/>
              <a:gd name="connsiteY60" fmla="*/ 5721185 h 6127414"/>
              <a:gd name="connsiteX61" fmla="*/ 2221939 w 6588727"/>
              <a:gd name="connsiteY61" fmla="*/ 5778335 h 6127414"/>
              <a:gd name="connsiteX62" fmla="*/ 2145739 w 6588727"/>
              <a:gd name="connsiteY62" fmla="*/ 5797385 h 6127414"/>
              <a:gd name="connsiteX63" fmla="*/ 2012389 w 6588727"/>
              <a:gd name="connsiteY63" fmla="*/ 5835485 h 6127414"/>
              <a:gd name="connsiteX64" fmla="*/ 1879039 w 6588727"/>
              <a:gd name="connsiteY64" fmla="*/ 5930735 h 6127414"/>
              <a:gd name="connsiteX65" fmla="*/ 1688539 w 6588727"/>
              <a:gd name="connsiteY65" fmla="*/ 5968835 h 6127414"/>
              <a:gd name="connsiteX66" fmla="*/ 812239 w 6588727"/>
              <a:gd name="connsiteY66" fmla="*/ 6006935 h 6127414"/>
              <a:gd name="connsiteX67" fmla="*/ 736039 w 6588727"/>
              <a:gd name="connsiteY67" fmla="*/ 6045035 h 6127414"/>
              <a:gd name="connsiteX68" fmla="*/ 602689 w 6588727"/>
              <a:gd name="connsiteY68" fmla="*/ 6121235 h 6127414"/>
              <a:gd name="connsiteX69" fmla="*/ 374089 w 6588727"/>
              <a:gd name="connsiteY69" fmla="*/ 6064085 h 6127414"/>
              <a:gd name="connsiteX70" fmla="*/ 240739 w 6588727"/>
              <a:gd name="connsiteY70" fmla="*/ 5892635 h 6127414"/>
              <a:gd name="connsiteX71" fmla="*/ 164539 w 6588727"/>
              <a:gd name="connsiteY71" fmla="*/ 5797385 h 6127414"/>
              <a:gd name="connsiteX72" fmla="*/ 145489 w 6588727"/>
              <a:gd name="connsiteY72" fmla="*/ 5740235 h 6127414"/>
              <a:gd name="connsiteX73" fmla="*/ 88339 w 6588727"/>
              <a:gd name="connsiteY73" fmla="*/ 5664035 h 6127414"/>
              <a:gd name="connsiteX74" fmla="*/ 31189 w 6588727"/>
              <a:gd name="connsiteY74" fmla="*/ 5492585 h 6127414"/>
              <a:gd name="connsiteX75" fmla="*/ 69289 w 6588727"/>
              <a:gd name="connsiteY75" fmla="*/ 4940135 h 6127414"/>
              <a:gd name="connsiteX76" fmla="*/ 107389 w 6588727"/>
              <a:gd name="connsiteY76" fmla="*/ 4863935 h 6127414"/>
              <a:gd name="connsiteX77" fmla="*/ 145489 w 6588727"/>
              <a:gd name="connsiteY77" fmla="*/ 4654385 h 6127414"/>
              <a:gd name="connsiteX78" fmla="*/ 183589 w 6588727"/>
              <a:gd name="connsiteY78" fmla="*/ 4501985 h 6127414"/>
              <a:gd name="connsiteX79" fmla="*/ 221689 w 6588727"/>
              <a:gd name="connsiteY79" fmla="*/ 4292435 h 6127414"/>
              <a:gd name="connsiteX80" fmla="*/ 259789 w 6588727"/>
              <a:gd name="connsiteY80" fmla="*/ 3949535 h 6127414"/>
              <a:gd name="connsiteX81" fmla="*/ 297889 w 6588727"/>
              <a:gd name="connsiteY81" fmla="*/ 3892385 h 6127414"/>
              <a:gd name="connsiteX82" fmla="*/ 355039 w 6588727"/>
              <a:gd name="connsiteY82" fmla="*/ 3568535 h 6127414"/>
              <a:gd name="connsiteX83" fmla="*/ 355039 w 6588727"/>
              <a:gd name="connsiteY83" fmla="*/ 3568535 h 6127414"/>
              <a:gd name="connsiteX84" fmla="*/ 374089 w 6588727"/>
              <a:gd name="connsiteY84" fmla="*/ 3454235 h 6127414"/>
              <a:gd name="connsiteX85" fmla="*/ 412189 w 6588727"/>
              <a:gd name="connsiteY85" fmla="*/ 3378035 h 6127414"/>
              <a:gd name="connsiteX86" fmla="*/ 450289 w 6588727"/>
              <a:gd name="connsiteY86" fmla="*/ 3263735 h 6127414"/>
              <a:gd name="connsiteX87" fmla="*/ 469339 w 6588727"/>
              <a:gd name="connsiteY87" fmla="*/ 3168485 h 6127414"/>
              <a:gd name="connsiteX88" fmla="*/ 526489 w 6588727"/>
              <a:gd name="connsiteY88" fmla="*/ 2977985 h 6127414"/>
              <a:gd name="connsiteX89" fmla="*/ 545539 w 6588727"/>
              <a:gd name="connsiteY89" fmla="*/ 2901785 h 6127414"/>
              <a:gd name="connsiteX90" fmla="*/ 564589 w 6588727"/>
              <a:gd name="connsiteY90" fmla="*/ 2711285 h 6127414"/>
              <a:gd name="connsiteX91" fmla="*/ 583639 w 6588727"/>
              <a:gd name="connsiteY91" fmla="*/ 2558885 h 6127414"/>
              <a:gd name="connsiteX92" fmla="*/ 602689 w 6588727"/>
              <a:gd name="connsiteY92" fmla="*/ 2387435 h 6127414"/>
              <a:gd name="connsiteX93" fmla="*/ 583639 w 6588727"/>
              <a:gd name="connsiteY93" fmla="*/ 1815935 h 6127414"/>
              <a:gd name="connsiteX94" fmla="*/ 526489 w 6588727"/>
              <a:gd name="connsiteY94" fmla="*/ 1701635 h 6127414"/>
              <a:gd name="connsiteX95" fmla="*/ 488389 w 6588727"/>
              <a:gd name="connsiteY95" fmla="*/ 1568285 h 6127414"/>
              <a:gd name="connsiteX96" fmla="*/ 507439 w 6588727"/>
              <a:gd name="connsiteY96" fmla="*/ 1282535 h 6127414"/>
              <a:gd name="connsiteX97" fmla="*/ 812239 w 6588727"/>
              <a:gd name="connsiteY97" fmla="*/ 1187285 h 6127414"/>
              <a:gd name="connsiteX98" fmla="*/ 1078939 w 6588727"/>
              <a:gd name="connsiteY98" fmla="*/ 1130135 h 6127414"/>
              <a:gd name="connsiteX99" fmla="*/ 1212289 w 6588727"/>
              <a:gd name="connsiteY99" fmla="*/ 1092035 h 6127414"/>
              <a:gd name="connsiteX100" fmla="*/ 1517089 w 6588727"/>
              <a:gd name="connsiteY100" fmla="*/ 1034885 h 6127414"/>
              <a:gd name="connsiteX101" fmla="*/ 1745689 w 6588727"/>
              <a:gd name="connsiteY101" fmla="*/ 977735 h 6127414"/>
              <a:gd name="connsiteX102" fmla="*/ 1859989 w 6588727"/>
              <a:gd name="connsiteY102" fmla="*/ 958685 h 6127414"/>
              <a:gd name="connsiteX103" fmla="*/ 1917139 w 6588727"/>
              <a:gd name="connsiteY103" fmla="*/ 939635 h 6127414"/>
              <a:gd name="connsiteX104" fmla="*/ 2012389 w 6588727"/>
              <a:gd name="connsiteY104" fmla="*/ 920585 h 6127414"/>
              <a:gd name="connsiteX105" fmla="*/ 2050489 w 6588727"/>
              <a:gd name="connsiteY105" fmla="*/ 863435 h 6127414"/>
              <a:gd name="connsiteX106" fmla="*/ 2050489 w 6588727"/>
              <a:gd name="connsiteY106" fmla="*/ 558635 h 6127414"/>
              <a:gd name="connsiteX107" fmla="*/ 2031439 w 6588727"/>
              <a:gd name="connsiteY107" fmla="*/ 501485 h 6127414"/>
              <a:gd name="connsiteX108" fmla="*/ 2050489 w 6588727"/>
              <a:gd name="connsiteY108" fmla="*/ 215735 h 6127414"/>
              <a:gd name="connsiteX109" fmla="*/ 2069539 w 6588727"/>
              <a:gd name="connsiteY109" fmla="*/ 158585 h 6127414"/>
              <a:gd name="connsiteX110" fmla="*/ 2126689 w 6588727"/>
              <a:gd name="connsiteY110" fmla="*/ 120485 h 6127414"/>
              <a:gd name="connsiteX111" fmla="*/ 2240989 w 6588727"/>
              <a:gd name="connsiteY111" fmla="*/ 82385 h 6127414"/>
              <a:gd name="connsiteX112" fmla="*/ 2488639 w 6588727"/>
              <a:gd name="connsiteY112" fmla="*/ 101435 h 6127414"/>
              <a:gd name="connsiteX113" fmla="*/ 2564839 w 6588727"/>
              <a:gd name="connsiteY113" fmla="*/ 120485 h 6127414"/>
              <a:gd name="connsiteX114" fmla="*/ 2831539 w 6588727"/>
              <a:gd name="connsiteY114" fmla="*/ 158585 h 6127414"/>
              <a:gd name="connsiteX115" fmla="*/ 3193489 w 6588727"/>
              <a:gd name="connsiteY115" fmla="*/ 196685 h 6127414"/>
              <a:gd name="connsiteX116" fmla="*/ 3250639 w 6588727"/>
              <a:gd name="connsiteY116" fmla="*/ 215735 h 6127414"/>
              <a:gd name="connsiteX117" fmla="*/ 3345889 w 6588727"/>
              <a:gd name="connsiteY117" fmla="*/ 234785 h 6127414"/>
              <a:gd name="connsiteX118" fmla="*/ 3555439 w 6588727"/>
              <a:gd name="connsiteY118" fmla="*/ 215735 h 6127414"/>
              <a:gd name="connsiteX119" fmla="*/ 3726889 w 6588727"/>
              <a:gd name="connsiteY119" fmla="*/ 177635 h 6127414"/>
              <a:gd name="connsiteX120" fmla="*/ 3822139 w 6588727"/>
              <a:gd name="connsiteY120" fmla="*/ 158585 h 6127414"/>
              <a:gd name="connsiteX121" fmla="*/ 3936439 w 6588727"/>
              <a:gd name="connsiteY121" fmla="*/ 120485 h 6127414"/>
              <a:gd name="connsiteX122" fmla="*/ 3993589 w 6588727"/>
              <a:gd name="connsiteY122" fmla="*/ 101435 h 6127414"/>
              <a:gd name="connsiteX123" fmla="*/ 4088839 w 6588727"/>
              <a:gd name="connsiteY123" fmla="*/ 82385 h 6127414"/>
              <a:gd name="connsiteX124" fmla="*/ 4145989 w 6588727"/>
              <a:gd name="connsiteY124" fmla="*/ 63335 h 6127414"/>
              <a:gd name="connsiteX125" fmla="*/ 4336489 w 6588727"/>
              <a:gd name="connsiteY125" fmla="*/ 44285 h 6127414"/>
              <a:gd name="connsiteX126" fmla="*/ 4431739 w 6588727"/>
              <a:gd name="connsiteY126" fmla="*/ 6185 h 6127414"/>
              <a:gd name="connsiteX127" fmla="*/ 4831789 w 6588727"/>
              <a:gd name="connsiteY127" fmla="*/ 44285 h 6127414"/>
              <a:gd name="connsiteX128" fmla="*/ 5003239 w 6588727"/>
              <a:gd name="connsiteY128" fmla="*/ 101435 h 6127414"/>
              <a:gd name="connsiteX129" fmla="*/ 5060389 w 6588727"/>
              <a:gd name="connsiteY129" fmla="*/ 120485 h 6127414"/>
              <a:gd name="connsiteX130" fmla="*/ 5269939 w 6588727"/>
              <a:gd name="connsiteY130" fmla="*/ 139535 h 6127414"/>
              <a:gd name="connsiteX131" fmla="*/ 5384239 w 6588727"/>
              <a:gd name="connsiteY131" fmla="*/ 177635 h 6127414"/>
              <a:gd name="connsiteX132" fmla="*/ 5441389 w 6588727"/>
              <a:gd name="connsiteY132" fmla="*/ 196685 h 6127414"/>
              <a:gd name="connsiteX133" fmla="*/ 5498539 w 6588727"/>
              <a:gd name="connsiteY133" fmla="*/ 177635 h 6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88727" h="6127414">
                <a:moveTo>
                  <a:pt x="5498539" y="177635"/>
                </a:moveTo>
                <a:cubicBezTo>
                  <a:pt x="5517589" y="190335"/>
                  <a:pt x="5541032" y="198146"/>
                  <a:pt x="5555689" y="215735"/>
                </a:cubicBezTo>
                <a:cubicBezTo>
                  <a:pt x="5577776" y="242239"/>
                  <a:pt x="5602482" y="312834"/>
                  <a:pt x="5612839" y="349085"/>
                </a:cubicBezTo>
                <a:cubicBezTo>
                  <a:pt x="5620032" y="374259"/>
                  <a:pt x="5621576" y="401220"/>
                  <a:pt x="5631889" y="425285"/>
                </a:cubicBezTo>
                <a:cubicBezTo>
                  <a:pt x="5710512" y="608740"/>
                  <a:pt x="5629292" y="315028"/>
                  <a:pt x="5708089" y="577685"/>
                </a:cubicBezTo>
                <a:cubicBezTo>
                  <a:pt x="5717393" y="608698"/>
                  <a:pt x="5718620" y="641697"/>
                  <a:pt x="5727139" y="672935"/>
                </a:cubicBezTo>
                <a:cubicBezTo>
                  <a:pt x="5737706" y="711681"/>
                  <a:pt x="5752539" y="749135"/>
                  <a:pt x="5765239" y="787235"/>
                </a:cubicBezTo>
                <a:cubicBezTo>
                  <a:pt x="5771589" y="806285"/>
                  <a:pt x="5773150" y="827677"/>
                  <a:pt x="5784289" y="844385"/>
                </a:cubicBezTo>
                <a:lnTo>
                  <a:pt x="5822389" y="901535"/>
                </a:lnTo>
                <a:cubicBezTo>
                  <a:pt x="5823580" y="907490"/>
                  <a:pt x="5844718" y="1033658"/>
                  <a:pt x="5860489" y="1053935"/>
                </a:cubicBezTo>
                <a:cubicBezTo>
                  <a:pt x="5893569" y="1096467"/>
                  <a:pt x="5922516" y="1155167"/>
                  <a:pt x="5974789" y="1168235"/>
                </a:cubicBezTo>
                <a:lnTo>
                  <a:pt x="6050989" y="1187285"/>
                </a:lnTo>
                <a:cubicBezTo>
                  <a:pt x="6190226" y="1280110"/>
                  <a:pt x="6015152" y="1166807"/>
                  <a:pt x="6184339" y="1263485"/>
                </a:cubicBezTo>
                <a:cubicBezTo>
                  <a:pt x="6204218" y="1274844"/>
                  <a:pt x="6222439" y="1288885"/>
                  <a:pt x="6241489" y="1301585"/>
                </a:cubicBezTo>
                <a:cubicBezTo>
                  <a:pt x="6365357" y="1487387"/>
                  <a:pt x="6166757" y="1203224"/>
                  <a:pt x="6355789" y="1415885"/>
                </a:cubicBezTo>
                <a:cubicBezTo>
                  <a:pt x="6386211" y="1450109"/>
                  <a:pt x="6406589" y="1492085"/>
                  <a:pt x="6431989" y="1530185"/>
                </a:cubicBezTo>
                <a:cubicBezTo>
                  <a:pt x="6444689" y="1549235"/>
                  <a:pt x="6459850" y="1566857"/>
                  <a:pt x="6470089" y="1587335"/>
                </a:cubicBezTo>
                <a:lnTo>
                  <a:pt x="6546289" y="1739735"/>
                </a:lnTo>
                <a:cubicBezTo>
                  <a:pt x="6588727" y="2036804"/>
                  <a:pt x="6577842" y="1904903"/>
                  <a:pt x="6546289" y="2425535"/>
                </a:cubicBezTo>
                <a:cubicBezTo>
                  <a:pt x="6542189" y="2493193"/>
                  <a:pt x="6523833" y="2506844"/>
                  <a:pt x="6489139" y="2558885"/>
                </a:cubicBezTo>
                <a:cubicBezTo>
                  <a:pt x="6464135" y="2683904"/>
                  <a:pt x="6483769" y="2648594"/>
                  <a:pt x="6393889" y="2768435"/>
                </a:cubicBezTo>
                <a:lnTo>
                  <a:pt x="6279589" y="2920835"/>
                </a:lnTo>
                <a:cubicBezTo>
                  <a:pt x="6273239" y="2946235"/>
                  <a:pt x="6275757" y="2975730"/>
                  <a:pt x="6260539" y="2997035"/>
                </a:cubicBezTo>
                <a:cubicBezTo>
                  <a:pt x="6242085" y="3022871"/>
                  <a:pt x="6210175" y="3035731"/>
                  <a:pt x="6184339" y="3054185"/>
                </a:cubicBezTo>
                <a:cubicBezTo>
                  <a:pt x="6121511" y="3099062"/>
                  <a:pt x="6125402" y="3093179"/>
                  <a:pt x="6050989" y="3130385"/>
                </a:cubicBezTo>
                <a:cubicBezTo>
                  <a:pt x="6031939" y="3155785"/>
                  <a:pt x="6012293" y="3180749"/>
                  <a:pt x="5993839" y="3206585"/>
                </a:cubicBezTo>
                <a:cubicBezTo>
                  <a:pt x="5980531" y="3225216"/>
                  <a:pt x="5973617" y="3249432"/>
                  <a:pt x="5955739" y="3263735"/>
                </a:cubicBezTo>
                <a:cubicBezTo>
                  <a:pt x="5940059" y="3276279"/>
                  <a:pt x="5916550" y="3273805"/>
                  <a:pt x="5898589" y="3282785"/>
                </a:cubicBezTo>
                <a:cubicBezTo>
                  <a:pt x="5878111" y="3293024"/>
                  <a:pt x="5862361" y="3311586"/>
                  <a:pt x="5841439" y="3320885"/>
                </a:cubicBezTo>
                <a:cubicBezTo>
                  <a:pt x="5637408" y="3411565"/>
                  <a:pt x="5799327" y="3310860"/>
                  <a:pt x="5669989" y="3397085"/>
                </a:cubicBezTo>
                <a:cubicBezTo>
                  <a:pt x="5644589" y="3435185"/>
                  <a:pt x="5600265" y="3466055"/>
                  <a:pt x="5593789" y="3511385"/>
                </a:cubicBezTo>
                <a:cubicBezTo>
                  <a:pt x="5579519" y="3611278"/>
                  <a:pt x="5573310" y="3662119"/>
                  <a:pt x="5555689" y="3759035"/>
                </a:cubicBezTo>
                <a:cubicBezTo>
                  <a:pt x="5552834" y="3774738"/>
                  <a:pt x="5527245" y="3907955"/>
                  <a:pt x="5517589" y="3930485"/>
                </a:cubicBezTo>
                <a:cubicBezTo>
                  <a:pt x="5508570" y="3951529"/>
                  <a:pt x="5488788" y="3966713"/>
                  <a:pt x="5479489" y="3987635"/>
                </a:cubicBezTo>
                <a:cubicBezTo>
                  <a:pt x="5321658" y="4342754"/>
                  <a:pt x="5561643" y="3877858"/>
                  <a:pt x="5384239" y="4197185"/>
                </a:cubicBezTo>
                <a:cubicBezTo>
                  <a:pt x="5370448" y="4222009"/>
                  <a:pt x="5366219" y="4253305"/>
                  <a:pt x="5346139" y="4273385"/>
                </a:cubicBezTo>
                <a:cubicBezTo>
                  <a:pt x="5331940" y="4287584"/>
                  <a:pt x="5308039" y="4286085"/>
                  <a:pt x="5288989" y="4292435"/>
                </a:cubicBezTo>
                <a:cubicBezTo>
                  <a:pt x="5269939" y="4311485"/>
                  <a:pt x="5254255" y="4334641"/>
                  <a:pt x="5231839" y="4349585"/>
                </a:cubicBezTo>
                <a:cubicBezTo>
                  <a:pt x="5215131" y="4360724"/>
                  <a:pt x="5192650" y="4359655"/>
                  <a:pt x="5174689" y="4368635"/>
                </a:cubicBezTo>
                <a:cubicBezTo>
                  <a:pt x="5154211" y="4378874"/>
                  <a:pt x="5136589" y="4394035"/>
                  <a:pt x="5117539" y="4406735"/>
                </a:cubicBezTo>
                <a:cubicBezTo>
                  <a:pt x="5073473" y="4472834"/>
                  <a:pt x="5058482" y="4503415"/>
                  <a:pt x="4984189" y="4559135"/>
                </a:cubicBezTo>
                <a:cubicBezTo>
                  <a:pt x="4968125" y="4571183"/>
                  <a:pt x="4946089" y="4571835"/>
                  <a:pt x="4927039" y="4578185"/>
                </a:cubicBezTo>
                <a:cubicBezTo>
                  <a:pt x="4832899" y="4672325"/>
                  <a:pt x="4854785" y="4655038"/>
                  <a:pt x="4736539" y="4749635"/>
                </a:cubicBezTo>
                <a:cubicBezTo>
                  <a:pt x="4711746" y="4769469"/>
                  <a:pt x="4687764" y="4790787"/>
                  <a:pt x="4660339" y="4806785"/>
                </a:cubicBezTo>
                <a:cubicBezTo>
                  <a:pt x="4611280" y="4835403"/>
                  <a:pt x="4507939" y="4882985"/>
                  <a:pt x="4507939" y="4882985"/>
                </a:cubicBezTo>
                <a:cubicBezTo>
                  <a:pt x="4480068" y="4924791"/>
                  <a:pt x="4447852" y="4967996"/>
                  <a:pt x="4431739" y="5016335"/>
                </a:cubicBezTo>
                <a:cubicBezTo>
                  <a:pt x="4425327" y="5035570"/>
                  <a:pt x="4412648" y="5140222"/>
                  <a:pt x="4393639" y="5168735"/>
                </a:cubicBezTo>
                <a:cubicBezTo>
                  <a:pt x="4378695" y="5191151"/>
                  <a:pt x="4353736" y="5205189"/>
                  <a:pt x="4336489" y="5225885"/>
                </a:cubicBezTo>
                <a:cubicBezTo>
                  <a:pt x="4314681" y="5252055"/>
                  <a:pt x="4265110" y="5344316"/>
                  <a:pt x="4241239" y="5359235"/>
                </a:cubicBezTo>
                <a:cubicBezTo>
                  <a:pt x="4213782" y="5376396"/>
                  <a:pt x="4177597" y="5371261"/>
                  <a:pt x="4145989" y="5378285"/>
                </a:cubicBezTo>
                <a:cubicBezTo>
                  <a:pt x="4096859" y="5389203"/>
                  <a:pt x="4058924" y="5399028"/>
                  <a:pt x="4012639" y="5416385"/>
                </a:cubicBezTo>
                <a:cubicBezTo>
                  <a:pt x="3980620" y="5428392"/>
                  <a:pt x="3950709" y="5446796"/>
                  <a:pt x="3917389" y="5454485"/>
                </a:cubicBezTo>
                <a:cubicBezTo>
                  <a:pt x="3874364" y="5464414"/>
                  <a:pt x="3600655" y="5489678"/>
                  <a:pt x="3574489" y="5492585"/>
                </a:cubicBezTo>
                <a:cubicBezTo>
                  <a:pt x="3523607" y="5498239"/>
                  <a:pt x="3472770" y="5504395"/>
                  <a:pt x="3422089" y="5511635"/>
                </a:cubicBezTo>
                <a:cubicBezTo>
                  <a:pt x="3383852" y="5517097"/>
                  <a:pt x="3346202" y="5526641"/>
                  <a:pt x="3307789" y="5530685"/>
                </a:cubicBezTo>
                <a:cubicBezTo>
                  <a:pt x="3169248" y="5545268"/>
                  <a:pt x="2859463" y="5561539"/>
                  <a:pt x="2736289" y="5568785"/>
                </a:cubicBezTo>
                <a:cubicBezTo>
                  <a:pt x="2710889" y="5575135"/>
                  <a:pt x="2685762" y="5582700"/>
                  <a:pt x="2660089" y="5587835"/>
                </a:cubicBezTo>
                <a:cubicBezTo>
                  <a:pt x="2622214" y="5595410"/>
                  <a:pt x="2583054" y="5596722"/>
                  <a:pt x="2545789" y="5606885"/>
                </a:cubicBezTo>
                <a:cubicBezTo>
                  <a:pt x="2512798" y="5615883"/>
                  <a:pt x="2482558" y="5632978"/>
                  <a:pt x="2450539" y="5644985"/>
                </a:cubicBezTo>
                <a:cubicBezTo>
                  <a:pt x="2431737" y="5652036"/>
                  <a:pt x="2411846" y="5656125"/>
                  <a:pt x="2393389" y="5664035"/>
                </a:cubicBezTo>
                <a:cubicBezTo>
                  <a:pt x="2228608" y="5734655"/>
                  <a:pt x="2394066" y="5676509"/>
                  <a:pt x="2260039" y="5721185"/>
                </a:cubicBezTo>
                <a:cubicBezTo>
                  <a:pt x="2247339" y="5740235"/>
                  <a:pt x="2240989" y="5765635"/>
                  <a:pt x="2221939" y="5778335"/>
                </a:cubicBezTo>
                <a:cubicBezTo>
                  <a:pt x="2200154" y="5792858"/>
                  <a:pt x="2170998" y="5790496"/>
                  <a:pt x="2145739" y="5797385"/>
                </a:cubicBezTo>
                <a:cubicBezTo>
                  <a:pt x="2101139" y="5809549"/>
                  <a:pt x="2056839" y="5822785"/>
                  <a:pt x="2012389" y="5835485"/>
                </a:cubicBezTo>
                <a:cubicBezTo>
                  <a:pt x="1967939" y="5867235"/>
                  <a:pt x="1929549" y="5909937"/>
                  <a:pt x="1879039" y="5930735"/>
                </a:cubicBezTo>
                <a:cubicBezTo>
                  <a:pt x="1819159" y="5955391"/>
                  <a:pt x="1753132" y="5964221"/>
                  <a:pt x="1688539" y="5968835"/>
                </a:cubicBezTo>
                <a:cubicBezTo>
                  <a:pt x="1396906" y="5989666"/>
                  <a:pt x="1104339" y="5994235"/>
                  <a:pt x="812239" y="6006935"/>
                </a:cubicBezTo>
                <a:cubicBezTo>
                  <a:pt x="786839" y="6019635"/>
                  <a:pt x="760121" y="6029984"/>
                  <a:pt x="736039" y="6045035"/>
                </a:cubicBezTo>
                <a:cubicBezTo>
                  <a:pt x="604233" y="6127414"/>
                  <a:pt x="714968" y="6083809"/>
                  <a:pt x="602689" y="6121235"/>
                </a:cubicBezTo>
                <a:cubicBezTo>
                  <a:pt x="526489" y="6102185"/>
                  <a:pt x="446049" y="6095567"/>
                  <a:pt x="374089" y="6064085"/>
                </a:cubicBezTo>
                <a:cubicBezTo>
                  <a:pt x="312189" y="6037004"/>
                  <a:pt x="274643" y="5941069"/>
                  <a:pt x="240739" y="5892635"/>
                </a:cubicBezTo>
                <a:cubicBezTo>
                  <a:pt x="217422" y="5859325"/>
                  <a:pt x="189939" y="5829135"/>
                  <a:pt x="164539" y="5797385"/>
                </a:cubicBezTo>
                <a:cubicBezTo>
                  <a:pt x="158189" y="5778335"/>
                  <a:pt x="155452" y="5757670"/>
                  <a:pt x="145489" y="5740235"/>
                </a:cubicBezTo>
                <a:cubicBezTo>
                  <a:pt x="129737" y="5712668"/>
                  <a:pt x="101644" y="5692863"/>
                  <a:pt x="88339" y="5664035"/>
                </a:cubicBezTo>
                <a:cubicBezTo>
                  <a:pt x="63094" y="5609338"/>
                  <a:pt x="31189" y="5492585"/>
                  <a:pt x="31189" y="5492585"/>
                </a:cubicBezTo>
                <a:cubicBezTo>
                  <a:pt x="34486" y="5406870"/>
                  <a:pt x="0" y="5101810"/>
                  <a:pt x="69289" y="4940135"/>
                </a:cubicBezTo>
                <a:cubicBezTo>
                  <a:pt x="80476" y="4914033"/>
                  <a:pt x="94689" y="4889335"/>
                  <a:pt x="107389" y="4863935"/>
                </a:cubicBezTo>
                <a:cubicBezTo>
                  <a:pt x="120089" y="4794085"/>
                  <a:pt x="130863" y="4723857"/>
                  <a:pt x="145489" y="4654385"/>
                </a:cubicBezTo>
                <a:cubicBezTo>
                  <a:pt x="156276" y="4603145"/>
                  <a:pt x="172802" y="4553225"/>
                  <a:pt x="183589" y="4501985"/>
                </a:cubicBezTo>
                <a:cubicBezTo>
                  <a:pt x="198215" y="4432513"/>
                  <a:pt x="208989" y="4362285"/>
                  <a:pt x="221689" y="4292435"/>
                </a:cubicBezTo>
                <a:cubicBezTo>
                  <a:pt x="222828" y="4276489"/>
                  <a:pt x="224932" y="4030868"/>
                  <a:pt x="259789" y="3949535"/>
                </a:cubicBezTo>
                <a:cubicBezTo>
                  <a:pt x="268808" y="3928491"/>
                  <a:pt x="285189" y="3911435"/>
                  <a:pt x="297889" y="3892385"/>
                </a:cubicBezTo>
                <a:cubicBezTo>
                  <a:pt x="322722" y="3668892"/>
                  <a:pt x="302993" y="3776720"/>
                  <a:pt x="355039" y="3568535"/>
                </a:cubicBezTo>
                <a:lnTo>
                  <a:pt x="355039" y="3568535"/>
                </a:lnTo>
                <a:cubicBezTo>
                  <a:pt x="361389" y="3530435"/>
                  <a:pt x="362990" y="3491232"/>
                  <a:pt x="374089" y="3454235"/>
                </a:cubicBezTo>
                <a:cubicBezTo>
                  <a:pt x="382249" y="3427035"/>
                  <a:pt x="401642" y="3404402"/>
                  <a:pt x="412189" y="3378035"/>
                </a:cubicBezTo>
                <a:cubicBezTo>
                  <a:pt x="427104" y="3340747"/>
                  <a:pt x="439722" y="3302481"/>
                  <a:pt x="450289" y="3263735"/>
                </a:cubicBezTo>
                <a:cubicBezTo>
                  <a:pt x="458808" y="3232497"/>
                  <a:pt x="461486" y="3199897"/>
                  <a:pt x="469339" y="3168485"/>
                </a:cubicBezTo>
                <a:cubicBezTo>
                  <a:pt x="546850" y="2858439"/>
                  <a:pt x="478097" y="3147356"/>
                  <a:pt x="526489" y="2977985"/>
                </a:cubicBezTo>
                <a:cubicBezTo>
                  <a:pt x="533682" y="2952811"/>
                  <a:pt x="539189" y="2927185"/>
                  <a:pt x="545539" y="2901785"/>
                </a:cubicBezTo>
                <a:cubicBezTo>
                  <a:pt x="551889" y="2838285"/>
                  <a:pt x="557542" y="2774711"/>
                  <a:pt x="564589" y="2711285"/>
                </a:cubicBezTo>
                <a:cubicBezTo>
                  <a:pt x="570243" y="2660403"/>
                  <a:pt x="577657" y="2609730"/>
                  <a:pt x="583639" y="2558885"/>
                </a:cubicBezTo>
                <a:cubicBezTo>
                  <a:pt x="590358" y="2501777"/>
                  <a:pt x="596339" y="2444585"/>
                  <a:pt x="602689" y="2387435"/>
                </a:cubicBezTo>
                <a:cubicBezTo>
                  <a:pt x="596339" y="2196935"/>
                  <a:pt x="595170" y="2006192"/>
                  <a:pt x="583639" y="1815935"/>
                </a:cubicBezTo>
                <a:cubicBezTo>
                  <a:pt x="580337" y="1761448"/>
                  <a:pt x="549517" y="1747692"/>
                  <a:pt x="526489" y="1701635"/>
                </a:cubicBezTo>
                <a:cubicBezTo>
                  <a:pt x="512824" y="1674306"/>
                  <a:pt x="494493" y="1592700"/>
                  <a:pt x="488389" y="1568285"/>
                </a:cubicBezTo>
                <a:cubicBezTo>
                  <a:pt x="494739" y="1473035"/>
                  <a:pt x="466573" y="1368807"/>
                  <a:pt x="507439" y="1282535"/>
                </a:cubicBezTo>
                <a:cubicBezTo>
                  <a:pt x="544860" y="1203536"/>
                  <a:pt x="748398" y="1195265"/>
                  <a:pt x="812239" y="1187285"/>
                </a:cubicBezTo>
                <a:cubicBezTo>
                  <a:pt x="1057916" y="1117092"/>
                  <a:pt x="832657" y="1174914"/>
                  <a:pt x="1078939" y="1130135"/>
                </a:cubicBezTo>
                <a:cubicBezTo>
                  <a:pt x="1365655" y="1078005"/>
                  <a:pt x="983784" y="1141000"/>
                  <a:pt x="1212289" y="1092035"/>
                </a:cubicBezTo>
                <a:cubicBezTo>
                  <a:pt x="1219469" y="1090496"/>
                  <a:pt x="1459046" y="1048542"/>
                  <a:pt x="1517089" y="1034885"/>
                </a:cubicBezTo>
                <a:cubicBezTo>
                  <a:pt x="1593546" y="1016895"/>
                  <a:pt x="1668213" y="990648"/>
                  <a:pt x="1745689" y="977735"/>
                </a:cubicBezTo>
                <a:cubicBezTo>
                  <a:pt x="1783789" y="971385"/>
                  <a:pt x="1822283" y="967064"/>
                  <a:pt x="1859989" y="958685"/>
                </a:cubicBezTo>
                <a:cubicBezTo>
                  <a:pt x="1879591" y="954329"/>
                  <a:pt x="1897658" y="944505"/>
                  <a:pt x="1917139" y="939635"/>
                </a:cubicBezTo>
                <a:cubicBezTo>
                  <a:pt x="1948551" y="931782"/>
                  <a:pt x="1980639" y="926935"/>
                  <a:pt x="2012389" y="920585"/>
                </a:cubicBezTo>
                <a:cubicBezTo>
                  <a:pt x="2025089" y="901535"/>
                  <a:pt x="2045341" y="885744"/>
                  <a:pt x="2050489" y="863435"/>
                </a:cubicBezTo>
                <a:cubicBezTo>
                  <a:pt x="2079781" y="736505"/>
                  <a:pt x="2076158" y="674145"/>
                  <a:pt x="2050489" y="558635"/>
                </a:cubicBezTo>
                <a:cubicBezTo>
                  <a:pt x="2046133" y="539033"/>
                  <a:pt x="2037789" y="520535"/>
                  <a:pt x="2031439" y="501485"/>
                </a:cubicBezTo>
                <a:cubicBezTo>
                  <a:pt x="2037789" y="406235"/>
                  <a:pt x="2039947" y="310613"/>
                  <a:pt x="2050489" y="215735"/>
                </a:cubicBezTo>
                <a:cubicBezTo>
                  <a:pt x="2052707" y="195777"/>
                  <a:pt x="2056995" y="174265"/>
                  <a:pt x="2069539" y="158585"/>
                </a:cubicBezTo>
                <a:cubicBezTo>
                  <a:pt x="2083842" y="140707"/>
                  <a:pt x="2105767" y="129784"/>
                  <a:pt x="2126689" y="120485"/>
                </a:cubicBezTo>
                <a:cubicBezTo>
                  <a:pt x="2163389" y="104174"/>
                  <a:pt x="2240989" y="82385"/>
                  <a:pt x="2240989" y="82385"/>
                </a:cubicBezTo>
                <a:cubicBezTo>
                  <a:pt x="2323539" y="88735"/>
                  <a:pt x="2406412" y="91761"/>
                  <a:pt x="2488639" y="101435"/>
                </a:cubicBezTo>
                <a:cubicBezTo>
                  <a:pt x="2514641" y="104494"/>
                  <a:pt x="2539166" y="115350"/>
                  <a:pt x="2564839" y="120485"/>
                </a:cubicBezTo>
                <a:cubicBezTo>
                  <a:pt x="2656394" y="138796"/>
                  <a:pt x="2737891" y="146879"/>
                  <a:pt x="2831539" y="158585"/>
                </a:cubicBezTo>
                <a:cubicBezTo>
                  <a:pt x="2997278" y="213831"/>
                  <a:pt x="2807740" y="156080"/>
                  <a:pt x="3193489" y="196685"/>
                </a:cubicBezTo>
                <a:cubicBezTo>
                  <a:pt x="3213459" y="198787"/>
                  <a:pt x="3231158" y="210865"/>
                  <a:pt x="3250639" y="215735"/>
                </a:cubicBezTo>
                <a:cubicBezTo>
                  <a:pt x="3282051" y="223588"/>
                  <a:pt x="3314139" y="228435"/>
                  <a:pt x="3345889" y="234785"/>
                </a:cubicBezTo>
                <a:cubicBezTo>
                  <a:pt x="3415739" y="228435"/>
                  <a:pt x="3485843" y="224435"/>
                  <a:pt x="3555439" y="215735"/>
                </a:cubicBezTo>
                <a:cubicBezTo>
                  <a:pt x="3621102" y="207527"/>
                  <a:pt x="3663961" y="191619"/>
                  <a:pt x="3726889" y="177635"/>
                </a:cubicBezTo>
                <a:cubicBezTo>
                  <a:pt x="3758497" y="170611"/>
                  <a:pt x="3790901" y="167104"/>
                  <a:pt x="3822139" y="158585"/>
                </a:cubicBezTo>
                <a:cubicBezTo>
                  <a:pt x="3860885" y="148018"/>
                  <a:pt x="3898339" y="133185"/>
                  <a:pt x="3936439" y="120485"/>
                </a:cubicBezTo>
                <a:cubicBezTo>
                  <a:pt x="3955489" y="114135"/>
                  <a:pt x="3973898" y="105373"/>
                  <a:pt x="3993589" y="101435"/>
                </a:cubicBezTo>
                <a:cubicBezTo>
                  <a:pt x="4025339" y="95085"/>
                  <a:pt x="4057427" y="90238"/>
                  <a:pt x="4088839" y="82385"/>
                </a:cubicBezTo>
                <a:cubicBezTo>
                  <a:pt x="4108320" y="77515"/>
                  <a:pt x="4126142" y="66388"/>
                  <a:pt x="4145989" y="63335"/>
                </a:cubicBezTo>
                <a:cubicBezTo>
                  <a:pt x="4209064" y="53631"/>
                  <a:pt x="4272989" y="50635"/>
                  <a:pt x="4336489" y="44285"/>
                </a:cubicBezTo>
                <a:cubicBezTo>
                  <a:pt x="4368239" y="31585"/>
                  <a:pt x="4397578" y="7738"/>
                  <a:pt x="4431739" y="6185"/>
                </a:cubicBezTo>
                <a:cubicBezTo>
                  <a:pt x="4567814" y="0"/>
                  <a:pt x="4702473" y="5490"/>
                  <a:pt x="4831789" y="44285"/>
                </a:cubicBezTo>
                <a:lnTo>
                  <a:pt x="5003239" y="101435"/>
                </a:lnTo>
                <a:cubicBezTo>
                  <a:pt x="5022289" y="107785"/>
                  <a:pt x="5040391" y="118667"/>
                  <a:pt x="5060389" y="120485"/>
                </a:cubicBezTo>
                <a:lnTo>
                  <a:pt x="5269939" y="139535"/>
                </a:lnTo>
                <a:lnTo>
                  <a:pt x="5384239" y="177635"/>
                </a:lnTo>
                <a:cubicBezTo>
                  <a:pt x="5403289" y="183985"/>
                  <a:pt x="5421309" y="196685"/>
                  <a:pt x="5441389" y="196685"/>
                </a:cubicBezTo>
                <a:lnTo>
                  <a:pt x="5498539" y="177635"/>
                </a:lnTo>
                <a:close/>
              </a:path>
            </a:pathLst>
          </a:custGeom>
          <a:solidFill>
            <a:srgbClr val="EBE626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434" name="ZoneTexte 5"/>
          <p:cNvSpPr txBox="1">
            <a:spLocks noChangeArrowheads="1"/>
          </p:cNvSpPr>
          <p:nvPr/>
        </p:nvSpPr>
        <p:spPr bwMode="auto">
          <a:xfrm>
            <a:off x="1214438" y="1714500"/>
            <a:ext cx="695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latin typeface="Calibri" pitchFamily="34" charset="0"/>
              </a:rPr>
              <a:t>Retour sur l’effondrement d’un 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oneTexte 1"/>
          <p:cNvSpPr txBox="1">
            <a:spLocks noChangeArrowheads="1"/>
          </p:cNvSpPr>
          <p:nvPr/>
        </p:nvSpPr>
        <p:spPr bwMode="auto">
          <a:xfrm>
            <a:off x="1714500" y="1428750"/>
            <a:ext cx="319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Un peu d’astronautique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e 7"/>
          <p:cNvGrpSpPr>
            <a:grpSpLocks/>
          </p:cNvGrpSpPr>
          <p:nvPr/>
        </p:nvGrpSpPr>
        <p:grpSpPr bwMode="auto">
          <a:xfrm>
            <a:off x="2143125" y="1458913"/>
            <a:ext cx="10225088" cy="4149725"/>
            <a:chOff x="3923928" y="1124744"/>
            <a:chExt cx="10225136" cy="4149080"/>
          </a:xfrm>
        </p:grpSpPr>
        <p:sp>
          <p:nvSpPr>
            <p:cNvPr id="5" name="Arc 4"/>
            <p:cNvSpPr/>
            <p:nvPr/>
          </p:nvSpPr>
          <p:spPr>
            <a:xfrm flipH="1">
              <a:off x="4068392" y="1124744"/>
              <a:ext cx="10080672" cy="4149080"/>
            </a:xfrm>
            <a:prstGeom prst="arc">
              <a:avLst>
                <a:gd name="adj1" fmla="val 1688815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" name="Ellipse 5"/>
            <p:cNvSpPr/>
            <p:nvPr/>
          </p:nvSpPr>
          <p:spPr>
            <a:xfrm>
              <a:off x="3923928" y="3140556"/>
              <a:ext cx="144464" cy="144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cxnSp>
        <p:nvCxnSpPr>
          <p:cNvPr id="19" name="Connecteur droit 18"/>
          <p:cNvCxnSpPr/>
          <p:nvPr/>
        </p:nvCxnSpPr>
        <p:spPr>
          <a:xfrm flipV="1">
            <a:off x="2214563" y="1311275"/>
            <a:ext cx="5276850" cy="22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49212" y="2682876"/>
            <a:ext cx="4321175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09575" y="3548063"/>
            <a:ext cx="6408738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ZoneTexte 27"/>
          <p:cNvSpPr txBox="1">
            <a:spLocks noChangeArrowheads="1"/>
          </p:cNvSpPr>
          <p:nvPr/>
        </p:nvSpPr>
        <p:spPr bwMode="auto">
          <a:xfrm>
            <a:off x="1785938" y="1119188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62550" y="3976688"/>
            <a:ext cx="1944688" cy="865187"/>
          </a:xfrm>
          <a:prstGeom prst="wedgeRectCallout">
            <a:avLst>
              <a:gd name="adj1" fmla="val -2758"/>
              <a:gd name="adj2" fmla="val -952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r</a:t>
            </a:r>
            <a:r>
              <a:rPr lang="fr-FR" baseline="-25000" dirty="0">
                <a:solidFill>
                  <a:prstClr val="black"/>
                </a:solidFill>
              </a:rPr>
              <a:t>Terre</a:t>
            </a:r>
            <a:r>
              <a:rPr lang="fr-FR" dirty="0">
                <a:solidFill>
                  <a:schemeClr val="tx1"/>
                </a:solidFill>
              </a:rPr>
              <a:t> = distance au centre de la Terre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567" name="ZoneTexte 15"/>
          <p:cNvSpPr txBox="1">
            <a:spLocks noChangeArrowheads="1"/>
          </p:cNvSpPr>
          <p:nvPr/>
        </p:nvSpPr>
        <p:spPr bwMode="auto">
          <a:xfrm>
            <a:off x="1922463" y="41227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6568" name="ZoneTexte 21"/>
          <p:cNvSpPr txBox="1">
            <a:spLocks noChangeArrowheads="1"/>
          </p:cNvSpPr>
          <p:nvPr/>
        </p:nvSpPr>
        <p:spPr bwMode="auto">
          <a:xfrm>
            <a:off x="3143250" y="5143500"/>
            <a:ext cx="239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Calibri" pitchFamily="34" charset="0"/>
              </a:rPr>
              <a:t>Quitter la Terre</a:t>
            </a:r>
          </a:p>
        </p:txBody>
      </p:sp>
      <p:sp>
        <p:nvSpPr>
          <p:cNvPr id="66569" name="ZoneTexte 22"/>
          <p:cNvSpPr txBox="1">
            <a:spLocks noChangeArrowheads="1"/>
          </p:cNvSpPr>
          <p:nvPr/>
        </p:nvSpPr>
        <p:spPr bwMode="auto">
          <a:xfrm>
            <a:off x="5072063" y="893763"/>
            <a:ext cx="150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 -GM</a:t>
            </a:r>
            <a:r>
              <a:rPr lang="fr-FR" baseline="-25000">
                <a:latin typeface="Calibri" pitchFamily="34" charset="0"/>
              </a:rPr>
              <a:t>Terre</a:t>
            </a:r>
            <a:r>
              <a:rPr lang="fr-FR">
                <a:latin typeface="Calibri" pitchFamily="34" charset="0"/>
              </a:rPr>
              <a:t>/r</a:t>
            </a:r>
            <a:r>
              <a:rPr lang="fr-FR" baseline="-25000">
                <a:latin typeface="Calibri" pitchFamily="34" charset="0"/>
              </a:rPr>
              <a:t>Terre</a:t>
            </a:r>
            <a:endParaRPr lang="fr-FR">
              <a:latin typeface="Calibri" pitchFamily="34" charset="0"/>
            </a:endParaRPr>
          </a:p>
        </p:txBody>
      </p:sp>
      <p:sp>
        <p:nvSpPr>
          <p:cNvPr id="66570" name="ZoneTexte 13"/>
          <p:cNvSpPr txBox="1">
            <a:spLocks noChangeArrowheads="1"/>
          </p:cNvSpPr>
          <p:nvPr/>
        </p:nvSpPr>
        <p:spPr bwMode="auto">
          <a:xfrm>
            <a:off x="1500188" y="3690938"/>
            <a:ext cx="665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Terre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43188" y="619125"/>
            <a:ext cx="2230437" cy="500063"/>
          </a:xfrm>
          <a:prstGeom prst="wedgeRectCallout">
            <a:avLst>
              <a:gd name="adj1" fmla="val -67674"/>
              <a:gd name="adj2" fmla="val -82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   Énergie potentielle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2356644" y="2977356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3106737" y="2798763"/>
            <a:ext cx="2214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286125" y="3762375"/>
            <a:ext cx="928688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5" name="ZoneTexte 29"/>
          <p:cNvSpPr txBox="1">
            <a:spLocks noChangeArrowheads="1"/>
          </p:cNvSpPr>
          <p:nvPr/>
        </p:nvSpPr>
        <p:spPr bwMode="auto">
          <a:xfrm>
            <a:off x="3286125" y="3762375"/>
            <a:ext cx="1046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Symbol" pitchFamily="18" charset="2"/>
              </a:rPr>
              <a:t>D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 r</a:t>
            </a:r>
            <a:r>
              <a:rPr lang="fr-FR" sz="2400" baseline="-25000">
                <a:solidFill>
                  <a:srgbClr val="000000"/>
                </a:solidFill>
                <a:latin typeface="Calibri" pitchFamily="34" charset="0"/>
              </a:rPr>
              <a:t>Terre</a:t>
            </a:r>
            <a:r>
              <a:rPr lang="fr-FR" sz="2400">
                <a:latin typeface="Calibri" pitchFamily="34" charset="0"/>
              </a:rPr>
              <a:t> </a:t>
            </a:r>
            <a:endParaRPr lang="fr-FR" sz="2400">
              <a:latin typeface="Symbol" pitchFamily="18" charset="2"/>
            </a:endParaRPr>
          </a:p>
        </p:txBody>
      </p:sp>
      <p:sp>
        <p:nvSpPr>
          <p:cNvPr id="66576" name="ZoneTexte 30"/>
          <p:cNvSpPr txBox="1">
            <a:spLocks noChangeArrowheads="1"/>
          </p:cNvSpPr>
          <p:nvPr/>
        </p:nvSpPr>
        <p:spPr bwMode="auto">
          <a:xfrm>
            <a:off x="1214438" y="1905000"/>
            <a:ext cx="66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Symbol" pitchFamily="18" charset="2"/>
              </a:rPr>
              <a:t>D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</a:rPr>
              <a:t> E</a:t>
            </a:r>
            <a:r>
              <a:rPr lang="fr-FR" sz="2400">
                <a:latin typeface="Calibri" pitchFamily="34" charset="0"/>
              </a:rPr>
              <a:t> </a:t>
            </a:r>
            <a:endParaRPr lang="fr-FR" sz="2400">
              <a:latin typeface="Symbol" pitchFamily="18" charset="2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rot="10800000">
            <a:off x="2000250" y="2333625"/>
            <a:ext cx="1500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0800000">
            <a:off x="2071688" y="1905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>
            <a:off x="1642269" y="2120107"/>
            <a:ext cx="428625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0" name="ZoneTexte 25"/>
          <p:cNvSpPr txBox="1">
            <a:spLocks noChangeArrowheads="1"/>
          </p:cNvSpPr>
          <p:nvPr/>
        </p:nvSpPr>
        <p:spPr bwMode="auto">
          <a:xfrm>
            <a:off x="3214688" y="32146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A</a:t>
            </a:r>
          </a:p>
        </p:txBody>
      </p:sp>
      <p:sp>
        <p:nvSpPr>
          <p:cNvPr id="66581" name="ZoneTexte 26"/>
          <p:cNvSpPr txBox="1">
            <a:spLocks noChangeArrowheads="1"/>
          </p:cNvSpPr>
          <p:nvPr/>
        </p:nvSpPr>
        <p:spPr bwMode="auto">
          <a:xfrm>
            <a:off x="4214813" y="32146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e 7"/>
          <p:cNvGrpSpPr>
            <a:grpSpLocks/>
          </p:cNvGrpSpPr>
          <p:nvPr/>
        </p:nvGrpSpPr>
        <p:grpSpPr bwMode="auto">
          <a:xfrm>
            <a:off x="2643188" y="1708150"/>
            <a:ext cx="10225087" cy="4149725"/>
            <a:chOff x="3923928" y="1124744"/>
            <a:chExt cx="10225136" cy="4149080"/>
          </a:xfrm>
        </p:grpSpPr>
        <p:sp>
          <p:nvSpPr>
            <p:cNvPr id="5" name="Arc 4"/>
            <p:cNvSpPr/>
            <p:nvPr/>
          </p:nvSpPr>
          <p:spPr>
            <a:xfrm flipH="1">
              <a:off x="4068391" y="1124744"/>
              <a:ext cx="10080673" cy="4149080"/>
            </a:xfrm>
            <a:prstGeom prst="arc">
              <a:avLst>
                <a:gd name="adj1" fmla="val 1688815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6" name="Ellipse 5"/>
            <p:cNvSpPr/>
            <p:nvPr/>
          </p:nvSpPr>
          <p:spPr>
            <a:xfrm>
              <a:off x="3923928" y="3140556"/>
              <a:ext cx="144463" cy="1444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cxnSp>
        <p:nvCxnSpPr>
          <p:cNvPr id="19" name="Connecteur droit 18"/>
          <p:cNvCxnSpPr/>
          <p:nvPr/>
        </p:nvCxnSpPr>
        <p:spPr>
          <a:xfrm flipV="1">
            <a:off x="2590800" y="1565275"/>
            <a:ext cx="5106988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567531" y="2348707"/>
            <a:ext cx="4321175" cy="1588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928688" y="3789363"/>
            <a:ext cx="6408737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ZoneTexte 27"/>
          <p:cNvSpPr txBox="1">
            <a:spLocks noChangeArrowheads="1"/>
          </p:cNvSpPr>
          <p:nvPr/>
        </p:nvSpPr>
        <p:spPr bwMode="auto">
          <a:xfrm>
            <a:off x="2233613" y="135731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1300" y="4005263"/>
            <a:ext cx="2016125" cy="612775"/>
          </a:xfrm>
          <a:prstGeom prst="wedgeRectCallout">
            <a:avLst>
              <a:gd name="adj1" fmla="val 22833"/>
              <a:gd name="adj2" fmla="val -858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r</a:t>
            </a:r>
            <a:r>
              <a:rPr lang="fr-FR" baseline="-25000" dirty="0">
                <a:solidFill>
                  <a:prstClr val="black"/>
                </a:solidFill>
              </a:rPr>
              <a:t>Soleil</a:t>
            </a:r>
            <a:r>
              <a:rPr lang="fr-FR" dirty="0">
                <a:solidFill>
                  <a:schemeClr val="tx1"/>
                </a:solidFill>
              </a:rPr>
              <a:t>= distance au centre du Soleil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7591" name="ZoneTexte 15"/>
          <p:cNvSpPr txBox="1">
            <a:spLocks noChangeArrowheads="1"/>
          </p:cNvSpPr>
          <p:nvPr/>
        </p:nvSpPr>
        <p:spPr bwMode="auto">
          <a:xfrm>
            <a:off x="2441575" y="37893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7592" name="ZoneTexte 21"/>
          <p:cNvSpPr txBox="1">
            <a:spLocks noChangeArrowheads="1"/>
          </p:cNvSpPr>
          <p:nvPr/>
        </p:nvSpPr>
        <p:spPr bwMode="auto">
          <a:xfrm>
            <a:off x="2857500" y="5072063"/>
            <a:ext cx="292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Calibri" pitchFamily="34" charset="0"/>
              </a:rPr>
              <a:t>S’éloigner du Soleil</a:t>
            </a:r>
          </a:p>
        </p:txBody>
      </p:sp>
      <p:sp>
        <p:nvSpPr>
          <p:cNvPr id="67593" name="ZoneTexte 22"/>
          <p:cNvSpPr txBox="1">
            <a:spLocks noChangeArrowheads="1"/>
          </p:cNvSpPr>
          <p:nvPr/>
        </p:nvSpPr>
        <p:spPr bwMode="auto">
          <a:xfrm>
            <a:off x="4529138" y="2284413"/>
            <a:ext cx="1490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 -GM</a:t>
            </a:r>
            <a:r>
              <a:rPr lang="fr-FR" baseline="-25000">
                <a:latin typeface="Calibri" pitchFamily="34" charset="0"/>
              </a:rPr>
              <a:t>Soleil</a:t>
            </a:r>
            <a:r>
              <a:rPr lang="fr-FR">
                <a:latin typeface="Calibri" pitchFamily="34" charset="0"/>
              </a:rPr>
              <a:t>/r</a:t>
            </a:r>
            <a:r>
              <a:rPr lang="fr-FR" baseline="-25000">
                <a:latin typeface="Calibri" pitchFamily="34" charset="0"/>
              </a:rPr>
              <a:t>Soleil</a:t>
            </a:r>
          </a:p>
        </p:txBody>
      </p:sp>
      <p:sp>
        <p:nvSpPr>
          <p:cNvPr id="67594" name="ZoneTexte 13"/>
          <p:cNvSpPr txBox="1">
            <a:spLocks noChangeArrowheads="1"/>
          </p:cNvSpPr>
          <p:nvPr/>
        </p:nvSpPr>
        <p:spPr bwMode="auto">
          <a:xfrm>
            <a:off x="2800350" y="3724275"/>
            <a:ext cx="687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Soleil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3738" y="357188"/>
            <a:ext cx="2230437" cy="500062"/>
          </a:xfrm>
          <a:prstGeom prst="wedgeRectCallout">
            <a:avLst>
              <a:gd name="adj1" fmla="val -71091"/>
              <a:gd name="adj2" fmla="val 476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   Énergie potentielle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ZoneTexte 1"/>
          <p:cNvSpPr txBox="1">
            <a:spLocks noChangeArrowheads="1"/>
          </p:cNvSpPr>
          <p:nvPr/>
        </p:nvSpPr>
        <p:spPr bwMode="auto">
          <a:xfrm>
            <a:off x="1428750" y="500063"/>
            <a:ext cx="5834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Situation orbitale : Equilibre entre force centrifuge et gravité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ebpage"/>
          <p:cNvSpPr>
            <a:spLocks noEditPoints="1" noChangeArrowheads="1"/>
          </p:cNvSpPr>
          <p:nvPr/>
        </p:nvSpPr>
        <p:spPr bwMode="auto">
          <a:xfrm>
            <a:off x="3895725" y="2524125"/>
            <a:ext cx="1352550" cy="1809750"/>
          </a:xfrm>
          <a:custGeom>
            <a:avLst/>
            <a:gdLst>
              <a:gd name="T0" fmla="*/ 324800 w 21600"/>
              <a:gd name="T1" fmla="*/ 1809750 h 21600"/>
              <a:gd name="T2" fmla="*/ 0 w 21600"/>
              <a:gd name="T3" fmla="*/ 1466987 h 21600"/>
              <a:gd name="T4" fmla="*/ 1352550 w 21600"/>
              <a:gd name="T5" fmla="*/ 0 h 21600"/>
              <a:gd name="T6" fmla="*/ 0 w 21600"/>
              <a:gd name="T7" fmla="*/ 0 h 21600"/>
              <a:gd name="T8" fmla="*/ 676275 w 21600"/>
              <a:gd name="T9" fmla="*/ 0 h 21600"/>
              <a:gd name="T10" fmla="*/ 1352550 w 21600"/>
              <a:gd name="T11" fmla="*/ 0 h 21600"/>
              <a:gd name="T12" fmla="*/ 1352550 w 21600"/>
              <a:gd name="T13" fmla="*/ 904875 h 21600"/>
              <a:gd name="T14" fmla="*/ 1352550 w 21600"/>
              <a:gd name="T15" fmla="*/ 1809750 h 21600"/>
              <a:gd name="T16" fmla="*/ 676275 w 21600"/>
              <a:gd name="T17" fmla="*/ 1809750 h 21600"/>
              <a:gd name="T18" fmla="*/ 0 w 21600"/>
              <a:gd name="T19" fmla="*/ 9048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634" name="Oval 5"/>
          <p:cNvSpPr>
            <a:spLocks noChangeArrowheads="1"/>
          </p:cNvSpPr>
          <p:nvPr/>
        </p:nvSpPr>
        <p:spPr bwMode="auto">
          <a:xfrm>
            <a:off x="2555875" y="1412875"/>
            <a:ext cx="4321175" cy="431958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69635" name="Group 12"/>
          <p:cNvGrpSpPr>
            <a:grpSpLocks/>
          </p:cNvGrpSpPr>
          <p:nvPr/>
        </p:nvGrpSpPr>
        <p:grpSpPr bwMode="auto">
          <a:xfrm>
            <a:off x="4284663" y="908050"/>
            <a:ext cx="1008062" cy="360363"/>
            <a:chOff x="2608" y="527"/>
            <a:chExt cx="952" cy="272"/>
          </a:xfrm>
        </p:grpSpPr>
        <p:sp>
          <p:nvSpPr>
            <p:cNvPr id="69640" name="Rectangle 7"/>
            <p:cNvSpPr>
              <a:spLocks noChangeArrowheads="1"/>
            </p:cNvSpPr>
            <p:nvPr/>
          </p:nvSpPr>
          <p:spPr bwMode="auto">
            <a:xfrm>
              <a:off x="2608" y="527"/>
              <a:ext cx="227" cy="272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9641" name="Rectangle 8"/>
            <p:cNvSpPr>
              <a:spLocks noChangeArrowheads="1"/>
            </p:cNvSpPr>
            <p:nvPr/>
          </p:nvSpPr>
          <p:spPr bwMode="auto">
            <a:xfrm>
              <a:off x="2835" y="548"/>
              <a:ext cx="181" cy="225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9642" name="Rectangle 9"/>
            <p:cNvSpPr>
              <a:spLocks noChangeArrowheads="1"/>
            </p:cNvSpPr>
            <p:nvPr/>
          </p:nvSpPr>
          <p:spPr bwMode="auto">
            <a:xfrm>
              <a:off x="3016" y="574"/>
              <a:ext cx="181" cy="179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9643" name="Rectangle 10"/>
            <p:cNvSpPr>
              <a:spLocks noChangeArrowheads="1"/>
            </p:cNvSpPr>
            <p:nvPr/>
          </p:nvSpPr>
          <p:spPr bwMode="auto">
            <a:xfrm>
              <a:off x="3198" y="600"/>
              <a:ext cx="181" cy="127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69644" name="Rectangle 11"/>
            <p:cNvSpPr>
              <a:spLocks noChangeArrowheads="1"/>
            </p:cNvSpPr>
            <p:nvPr/>
          </p:nvSpPr>
          <p:spPr bwMode="auto">
            <a:xfrm>
              <a:off x="3379" y="622"/>
              <a:ext cx="181" cy="83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69636" name="AutoShape 13"/>
          <p:cNvSpPr>
            <a:spLocks noChangeArrowheads="1"/>
          </p:cNvSpPr>
          <p:nvPr/>
        </p:nvSpPr>
        <p:spPr bwMode="auto">
          <a:xfrm flipV="1">
            <a:off x="4427538" y="1196975"/>
            <a:ext cx="431800" cy="215900"/>
          </a:xfrm>
          <a:custGeom>
            <a:avLst/>
            <a:gdLst>
              <a:gd name="T0" fmla="*/ 377825 w 21600"/>
              <a:gd name="T1" fmla="*/ 107950 h 21600"/>
              <a:gd name="T2" fmla="*/ 215900 w 21600"/>
              <a:gd name="T3" fmla="*/ 215900 h 21600"/>
              <a:gd name="T4" fmla="*/ 53975 w 21600"/>
              <a:gd name="T5" fmla="*/ 107950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37" name="Arc 15"/>
          <p:cNvSpPr>
            <a:spLocks/>
          </p:cNvSpPr>
          <p:nvPr/>
        </p:nvSpPr>
        <p:spPr bwMode="auto">
          <a:xfrm>
            <a:off x="5292725" y="1087438"/>
            <a:ext cx="935038" cy="933450"/>
          </a:xfrm>
          <a:custGeom>
            <a:avLst/>
            <a:gdLst>
              <a:gd name="T0" fmla="*/ 0 w 21600"/>
              <a:gd name="T1" fmla="*/ 0 h 26592"/>
              <a:gd name="T2" fmla="*/ 909714 w 21600"/>
              <a:gd name="T3" fmla="*/ 933450 h 26592"/>
              <a:gd name="T4" fmla="*/ 0 w 21600"/>
              <a:gd name="T5" fmla="*/ 758218 h 26592"/>
              <a:gd name="T6" fmla="*/ 0 60000 65536"/>
              <a:gd name="T7" fmla="*/ 0 60000 65536"/>
              <a:gd name="T8" fmla="*/ 0 60000 65536"/>
              <a:gd name="T9" fmla="*/ 0 w 21600"/>
              <a:gd name="T10" fmla="*/ 0 h 26592"/>
              <a:gd name="T11" fmla="*/ 21600 w 21600"/>
              <a:gd name="T12" fmla="*/ 26592 h 26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81"/>
                  <a:pt x="21403" y="24956"/>
                  <a:pt x="21015" y="26592"/>
                </a:cubicBezTo>
              </a:path>
              <a:path w="21600" h="265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81"/>
                  <a:pt x="21403" y="24956"/>
                  <a:pt x="21015" y="2659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38" name="Oval 16"/>
          <p:cNvSpPr>
            <a:spLocks noChangeArrowheads="1"/>
          </p:cNvSpPr>
          <p:nvPr/>
        </p:nvSpPr>
        <p:spPr bwMode="auto">
          <a:xfrm>
            <a:off x="6084888" y="1844675"/>
            <a:ext cx="193675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519113" y="352425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"Canon de Newton"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Webpage"/>
          <p:cNvSpPr>
            <a:spLocks noEditPoints="1" noChangeArrowheads="1"/>
          </p:cNvSpPr>
          <p:nvPr/>
        </p:nvSpPr>
        <p:spPr bwMode="auto">
          <a:xfrm>
            <a:off x="3895725" y="2524125"/>
            <a:ext cx="1352550" cy="1809750"/>
          </a:xfrm>
          <a:custGeom>
            <a:avLst/>
            <a:gdLst>
              <a:gd name="T0" fmla="*/ 324800 w 21600"/>
              <a:gd name="T1" fmla="*/ 1809750 h 21600"/>
              <a:gd name="T2" fmla="*/ 0 w 21600"/>
              <a:gd name="T3" fmla="*/ 1466987 h 21600"/>
              <a:gd name="T4" fmla="*/ 1352550 w 21600"/>
              <a:gd name="T5" fmla="*/ 0 h 21600"/>
              <a:gd name="T6" fmla="*/ 0 w 21600"/>
              <a:gd name="T7" fmla="*/ 0 h 21600"/>
              <a:gd name="T8" fmla="*/ 676275 w 21600"/>
              <a:gd name="T9" fmla="*/ 0 h 21600"/>
              <a:gd name="T10" fmla="*/ 1352550 w 21600"/>
              <a:gd name="T11" fmla="*/ 0 h 21600"/>
              <a:gd name="T12" fmla="*/ 1352550 w 21600"/>
              <a:gd name="T13" fmla="*/ 904875 h 21600"/>
              <a:gd name="T14" fmla="*/ 1352550 w 21600"/>
              <a:gd name="T15" fmla="*/ 1809750 h 21600"/>
              <a:gd name="T16" fmla="*/ 676275 w 21600"/>
              <a:gd name="T17" fmla="*/ 1809750 h 21600"/>
              <a:gd name="T18" fmla="*/ 0 w 21600"/>
              <a:gd name="T19" fmla="*/ 9048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58" name="Oval 4"/>
          <p:cNvSpPr>
            <a:spLocks noChangeArrowheads="1"/>
          </p:cNvSpPr>
          <p:nvPr/>
        </p:nvSpPr>
        <p:spPr bwMode="auto">
          <a:xfrm>
            <a:off x="2555875" y="1412875"/>
            <a:ext cx="4321175" cy="431958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70659" name="Group 5"/>
          <p:cNvGrpSpPr>
            <a:grpSpLocks/>
          </p:cNvGrpSpPr>
          <p:nvPr/>
        </p:nvGrpSpPr>
        <p:grpSpPr bwMode="auto">
          <a:xfrm>
            <a:off x="4284663" y="908050"/>
            <a:ext cx="1008062" cy="360363"/>
            <a:chOff x="2608" y="527"/>
            <a:chExt cx="952" cy="272"/>
          </a:xfrm>
        </p:grpSpPr>
        <p:sp>
          <p:nvSpPr>
            <p:cNvPr id="70664" name="Rectangle 6"/>
            <p:cNvSpPr>
              <a:spLocks noChangeArrowheads="1"/>
            </p:cNvSpPr>
            <p:nvPr/>
          </p:nvSpPr>
          <p:spPr bwMode="auto">
            <a:xfrm>
              <a:off x="2608" y="527"/>
              <a:ext cx="227" cy="272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0665" name="Rectangle 7"/>
            <p:cNvSpPr>
              <a:spLocks noChangeArrowheads="1"/>
            </p:cNvSpPr>
            <p:nvPr/>
          </p:nvSpPr>
          <p:spPr bwMode="auto">
            <a:xfrm>
              <a:off x="2835" y="548"/>
              <a:ext cx="181" cy="225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0666" name="Rectangle 8"/>
            <p:cNvSpPr>
              <a:spLocks noChangeArrowheads="1"/>
            </p:cNvSpPr>
            <p:nvPr/>
          </p:nvSpPr>
          <p:spPr bwMode="auto">
            <a:xfrm>
              <a:off x="3016" y="574"/>
              <a:ext cx="181" cy="179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0667" name="Rectangle 9"/>
            <p:cNvSpPr>
              <a:spLocks noChangeArrowheads="1"/>
            </p:cNvSpPr>
            <p:nvPr/>
          </p:nvSpPr>
          <p:spPr bwMode="auto">
            <a:xfrm>
              <a:off x="3198" y="600"/>
              <a:ext cx="181" cy="127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0668" name="Rectangle 10"/>
            <p:cNvSpPr>
              <a:spLocks noChangeArrowheads="1"/>
            </p:cNvSpPr>
            <p:nvPr/>
          </p:nvSpPr>
          <p:spPr bwMode="auto">
            <a:xfrm>
              <a:off x="3379" y="622"/>
              <a:ext cx="181" cy="83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70660" name="AutoShape 11"/>
          <p:cNvSpPr>
            <a:spLocks noChangeArrowheads="1"/>
          </p:cNvSpPr>
          <p:nvPr/>
        </p:nvSpPr>
        <p:spPr bwMode="auto">
          <a:xfrm flipV="1">
            <a:off x="4427538" y="1196975"/>
            <a:ext cx="431800" cy="215900"/>
          </a:xfrm>
          <a:custGeom>
            <a:avLst/>
            <a:gdLst>
              <a:gd name="T0" fmla="*/ 377825 w 21600"/>
              <a:gd name="T1" fmla="*/ 107950 h 21600"/>
              <a:gd name="T2" fmla="*/ 215900 w 21600"/>
              <a:gd name="T3" fmla="*/ 215900 h 21600"/>
              <a:gd name="T4" fmla="*/ 53975 w 21600"/>
              <a:gd name="T5" fmla="*/ 107950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1" name="Arc 12"/>
          <p:cNvSpPr>
            <a:spLocks/>
          </p:cNvSpPr>
          <p:nvPr/>
        </p:nvSpPr>
        <p:spPr bwMode="auto">
          <a:xfrm>
            <a:off x="5292725" y="1092200"/>
            <a:ext cx="1655763" cy="1951038"/>
          </a:xfrm>
          <a:custGeom>
            <a:avLst/>
            <a:gdLst>
              <a:gd name="T0" fmla="*/ 0 w 21600"/>
              <a:gd name="T1" fmla="*/ 0 h 30273"/>
              <a:gd name="T2" fmla="*/ 1516403 w 21600"/>
              <a:gd name="T3" fmla="*/ 1951038 h 30273"/>
              <a:gd name="T4" fmla="*/ 0 w 21600"/>
              <a:gd name="T5" fmla="*/ 1392080 h 30273"/>
              <a:gd name="T6" fmla="*/ 0 60000 65536"/>
              <a:gd name="T7" fmla="*/ 0 60000 65536"/>
              <a:gd name="T8" fmla="*/ 0 60000 65536"/>
              <a:gd name="T9" fmla="*/ 0 w 21600"/>
              <a:gd name="T10" fmla="*/ 0 h 30273"/>
              <a:gd name="T11" fmla="*/ 21600 w 21600"/>
              <a:gd name="T12" fmla="*/ 30273 h 30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27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85"/>
                  <a:pt x="20981" y="27538"/>
                  <a:pt x="19782" y="30273"/>
                </a:cubicBezTo>
              </a:path>
              <a:path w="21600" h="3027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585"/>
                  <a:pt x="20981" y="27538"/>
                  <a:pt x="19782" y="3027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2" name="Oval 14"/>
          <p:cNvSpPr>
            <a:spLocks noChangeArrowheads="1"/>
          </p:cNvSpPr>
          <p:nvPr/>
        </p:nvSpPr>
        <p:spPr bwMode="auto">
          <a:xfrm>
            <a:off x="6778625" y="2852738"/>
            <a:ext cx="193675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0663" name="Text Box 15"/>
          <p:cNvSpPr txBox="1">
            <a:spLocks noChangeArrowheads="1"/>
          </p:cNvSpPr>
          <p:nvPr/>
        </p:nvSpPr>
        <p:spPr bwMode="auto">
          <a:xfrm>
            <a:off x="519113" y="352425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"Canon de Newton"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Webpage"/>
          <p:cNvSpPr>
            <a:spLocks noEditPoints="1" noChangeArrowheads="1"/>
          </p:cNvSpPr>
          <p:nvPr/>
        </p:nvSpPr>
        <p:spPr bwMode="auto">
          <a:xfrm>
            <a:off x="3895725" y="2524125"/>
            <a:ext cx="1352550" cy="1809750"/>
          </a:xfrm>
          <a:custGeom>
            <a:avLst/>
            <a:gdLst>
              <a:gd name="T0" fmla="*/ 324800 w 21600"/>
              <a:gd name="T1" fmla="*/ 1809750 h 21600"/>
              <a:gd name="T2" fmla="*/ 0 w 21600"/>
              <a:gd name="T3" fmla="*/ 1466987 h 21600"/>
              <a:gd name="T4" fmla="*/ 1352550 w 21600"/>
              <a:gd name="T5" fmla="*/ 0 h 21600"/>
              <a:gd name="T6" fmla="*/ 0 w 21600"/>
              <a:gd name="T7" fmla="*/ 0 h 21600"/>
              <a:gd name="T8" fmla="*/ 676275 w 21600"/>
              <a:gd name="T9" fmla="*/ 0 h 21600"/>
              <a:gd name="T10" fmla="*/ 1352550 w 21600"/>
              <a:gd name="T11" fmla="*/ 0 h 21600"/>
              <a:gd name="T12" fmla="*/ 1352550 w 21600"/>
              <a:gd name="T13" fmla="*/ 904875 h 21600"/>
              <a:gd name="T14" fmla="*/ 1352550 w 21600"/>
              <a:gd name="T15" fmla="*/ 1809750 h 21600"/>
              <a:gd name="T16" fmla="*/ 676275 w 21600"/>
              <a:gd name="T17" fmla="*/ 1809750 h 21600"/>
              <a:gd name="T18" fmla="*/ 0 w 21600"/>
              <a:gd name="T19" fmla="*/ 9048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82" name="Oval 4"/>
          <p:cNvSpPr>
            <a:spLocks noChangeArrowheads="1"/>
          </p:cNvSpPr>
          <p:nvPr/>
        </p:nvSpPr>
        <p:spPr bwMode="auto">
          <a:xfrm>
            <a:off x="2555875" y="1412875"/>
            <a:ext cx="4321175" cy="431958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4284663" y="908050"/>
            <a:ext cx="1008062" cy="360363"/>
            <a:chOff x="2608" y="527"/>
            <a:chExt cx="952" cy="272"/>
          </a:xfrm>
        </p:grpSpPr>
        <p:sp>
          <p:nvSpPr>
            <p:cNvPr id="71689" name="Rectangle 6"/>
            <p:cNvSpPr>
              <a:spLocks noChangeArrowheads="1"/>
            </p:cNvSpPr>
            <p:nvPr/>
          </p:nvSpPr>
          <p:spPr bwMode="auto">
            <a:xfrm>
              <a:off x="2608" y="527"/>
              <a:ext cx="227" cy="272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1690" name="Rectangle 7"/>
            <p:cNvSpPr>
              <a:spLocks noChangeArrowheads="1"/>
            </p:cNvSpPr>
            <p:nvPr/>
          </p:nvSpPr>
          <p:spPr bwMode="auto">
            <a:xfrm>
              <a:off x="2835" y="548"/>
              <a:ext cx="181" cy="225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1691" name="Rectangle 8"/>
            <p:cNvSpPr>
              <a:spLocks noChangeArrowheads="1"/>
            </p:cNvSpPr>
            <p:nvPr/>
          </p:nvSpPr>
          <p:spPr bwMode="auto">
            <a:xfrm>
              <a:off x="3016" y="574"/>
              <a:ext cx="181" cy="179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auto">
            <a:xfrm>
              <a:off x="3198" y="600"/>
              <a:ext cx="181" cy="127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379" y="622"/>
              <a:ext cx="181" cy="83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71684" name="AutoShape 11"/>
          <p:cNvSpPr>
            <a:spLocks noChangeArrowheads="1"/>
          </p:cNvSpPr>
          <p:nvPr/>
        </p:nvSpPr>
        <p:spPr bwMode="auto">
          <a:xfrm flipV="1">
            <a:off x="4427538" y="1196975"/>
            <a:ext cx="431800" cy="215900"/>
          </a:xfrm>
          <a:custGeom>
            <a:avLst/>
            <a:gdLst>
              <a:gd name="T0" fmla="*/ 377825 w 21600"/>
              <a:gd name="T1" fmla="*/ 107950 h 21600"/>
              <a:gd name="T2" fmla="*/ 215900 w 21600"/>
              <a:gd name="T3" fmla="*/ 215900 h 21600"/>
              <a:gd name="T4" fmla="*/ 53975 w 21600"/>
              <a:gd name="T5" fmla="*/ 107950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5" name="Arc 12"/>
          <p:cNvSpPr>
            <a:spLocks/>
          </p:cNvSpPr>
          <p:nvPr/>
        </p:nvSpPr>
        <p:spPr bwMode="auto">
          <a:xfrm>
            <a:off x="3132138" y="1081088"/>
            <a:ext cx="4319587" cy="4795837"/>
          </a:xfrm>
          <a:custGeom>
            <a:avLst/>
            <a:gdLst>
              <a:gd name="T0" fmla="*/ 2167221 w 37509"/>
              <a:gd name="T1" fmla="*/ 0 h 43003"/>
              <a:gd name="T2" fmla="*/ 0 w 37509"/>
              <a:gd name="T3" fmla="*/ 4016289 h 43003"/>
              <a:gd name="T4" fmla="*/ 1832102 w 37509"/>
              <a:gd name="T5" fmla="*/ 2386933 h 43003"/>
              <a:gd name="T6" fmla="*/ 0 60000 65536"/>
              <a:gd name="T7" fmla="*/ 0 60000 65536"/>
              <a:gd name="T8" fmla="*/ 0 60000 65536"/>
              <a:gd name="T9" fmla="*/ 0 w 37509"/>
              <a:gd name="T10" fmla="*/ 0 h 43003"/>
              <a:gd name="T11" fmla="*/ 37509 w 37509"/>
              <a:gd name="T12" fmla="*/ 43003 h 430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9" h="43003" fill="none" extrusionOk="0">
                <a:moveTo>
                  <a:pt x="18819" y="-1"/>
                </a:moveTo>
                <a:cubicBezTo>
                  <a:pt x="29525" y="1455"/>
                  <a:pt x="37509" y="10598"/>
                  <a:pt x="37509" y="21403"/>
                </a:cubicBezTo>
                <a:cubicBezTo>
                  <a:pt x="37509" y="33332"/>
                  <a:pt x="27838" y="43003"/>
                  <a:pt x="15909" y="43003"/>
                </a:cubicBezTo>
                <a:cubicBezTo>
                  <a:pt x="9861" y="43003"/>
                  <a:pt x="4090" y="40467"/>
                  <a:pt x="-1" y="36013"/>
                </a:cubicBezTo>
              </a:path>
              <a:path w="37509" h="43003" stroke="0" extrusionOk="0">
                <a:moveTo>
                  <a:pt x="18819" y="-1"/>
                </a:moveTo>
                <a:cubicBezTo>
                  <a:pt x="29525" y="1455"/>
                  <a:pt x="37509" y="10598"/>
                  <a:pt x="37509" y="21403"/>
                </a:cubicBezTo>
                <a:cubicBezTo>
                  <a:pt x="37509" y="33332"/>
                  <a:pt x="27838" y="43003"/>
                  <a:pt x="15909" y="43003"/>
                </a:cubicBezTo>
                <a:cubicBezTo>
                  <a:pt x="9861" y="43003"/>
                  <a:pt x="4090" y="40467"/>
                  <a:pt x="-1" y="36013"/>
                </a:cubicBezTo>
                <a:lnTo>
                  <a:pt x="15909" y="2140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6" name="Oval 13"/>
          <p:cNvSpPr>
            <a:spLocks noChangeArrowheads="1"/>
          </p:cNvSpPr>
          <p:nvPr/>
        </p:nvSpPr>
        <p:spPr bwMode="auto">
          <a:xfrm>
            <a:off x="3059113" y="5013325"/>
            <a:ext cx="104775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687" name="Oval 16"/>
          <p:cNvSpPr>
            <a:spLocks noChangeArrowheads="1"/>
          </p:cNvSpPr>
          <p:nvPr/>
        </p:nvSpPr>
        <p:spPr bwMode="auto">
          <a:xfrm>
            <a:off x="2987675" y="5013325"/>
            <a:ext cx="193675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688" name="Text Box 17"/>
          <p:cNvSpPr txBox="1">
            <a:spLocks noChangeArrowheads="1"/>
          </p:cNvSpPr>
          <p:nvPr/>
        </p:nvSpPr>
        <p:spPr bwMode="auto">
          <a:xfrm>
            <a:off x="519113" y="352425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"Canon de Newton"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Webpage"/>
          <p:cNvSpPr>
            <a:spLocks noEditPoints="1" noChangeArrowheads="1"/>
          </p:cNvSpPr>
          <p:nvPr/>
        </p:nvSpPr>
        <p:spPr bwMode="auto">
          <a:xfrm>
            <a:off x="3895725" y="2524125"/>
            <a:ext cx="1352550" cy="1809750"/>
          </a:xfrm>
          <a:custGeom>
            <a:avLst/>
            <a:gdLst>
              <a:gd name="T0" fmla="*/ 324800 w 21600"/>
              <a:gd name="T1" fmla="*/ 1809750 h 21600"/>
              <a:gd name="T2" fmla="*/ 0 w 21600"/>
              <a:gd name="T3" fmla="*/ 1466987 h 21600"/>
              <a:gd name="T4" fmla="*/ 1352550 w 21600"/>
              <a:gd name="T5" fmla="*/ 0 h 21600"/>
              <a:gd name="T6" fmla="*/ 0 w 21600"/>
              <a:gd name="T7" fmla="*/ 0 h 21600"/>
              <a:gd name="T8" fmla="*/ 676275 w 21600"/>
              <a:gd name="T9" fmla="*/ 0 h 21600"/>
              <a:gd name="T10" fmla="*/ 1352550 w 21600"/>
              <a:gd name="T11" fmla="*/ 0 h 21600"/>
              <a:gd name="T12" fmla="*/ 1352550 w 21600"/>
              <a:gd name="T13" fmla="*/ 904875 h 21600"/>
              <a:gd name="T14" fmla="*/ 1352550 w 21600"/>
              <a:gd name="T15" fmla="*/ 1809750 h 21600"/>
              <a:gd name="T16" fmla="*/ 676275 w 21600"/>
              <a:gd name="T17" fmla="*/ 1809750 h 21600"/>
              <a:gd name="T18" fmla="*/ 0 w 21600"/>
              <a:gd name="T19" fmla="*/ 9048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06" name="Oval 4"/>
          <p:cNvSpPr>
            <a:spLocks noChangeArrowheads="1"/>
          </p:cNvSpPr>
          <p:nvPr/>
        </p:nvSpPr>
        <p:spPr bwMode="auto">
          <a:xfrm>
            <a:off x="2555875" y="1412875"/>
            <a:ext cx="4321175" cy="431958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2707" name="AutoShape 11"/>
          <p:cNvSpPr>
            <a:spLocks noChangeArrowheads="1"/>
          </p:cNvSpPr>
          <p:nvPr/>
        </p:nvSpPr>
        <p:spPr bwMode="auto">
          <a:xfrm flipV="1">
            <a:off x="4427538" y="1196975"/>
            <a:ext cx="431800" cy="215900"/>
          </a:xfrm>
          <a:custGeom>
            <a:avLst/>
            <a:gdLst>
              <a:gd name="T0" fmla="*/ 377825 w 21600"/>
              <a:gd name="T1" fmla="*/ 107950 h 21600"/>
              <a:gd name="T2" fmla="*/ 215900 w 21600"/>
              <a:gd name="T3" fmla="*/ 215900 h 21600"/>
              <a:gd name="T4" fmla="*/ 53975 w 21600"/>
              <a:gd name="T5" fmla="*/ 107950 h 21600"/>
              <a:gd name="T6" fmla="*/ 215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08" name="Arc 12"/>
          <p:cNvSpPr>
            <a:spLocks/>
          </p:cNvSpPr>
          <p:nvPr/>
        </p:nvSpPr>
        <p:spPr bwMode="auto">
          <a:xfrm>
            <a:off x="2052638" y="1060450"/>
            <a:ext cx="5327650" cy="5032375"/>
          </a:xfrm>
          <a:custGeom>
            <a:avLst/>
            <a:gdLst>
              <a:gd name="T0" fmla="*/ 3022701 w 43200"/>
              <a:gd name="T1" fmla="*/ 22949 h 43200"/>
              <a:gd name="T2" fmla="*/ 3017028 w 43200"/>
              <a:gd name="T3" fmla="*/ 22250 h 43200"/>
              <a:gd name="T4" fmla="*/ 2663825 w 43200"/>
              <a:gd name="T5" fmla="*/ 2516188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4510" y="196"/>
                </a:moveTo>
                <a:cubicBezTo>
                  <a:pt x="35216" y="1652"/>
                  <a:pt x="43200" y="10795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557" y="-1"/>
                  <a:pt x="23514" y="63"/>
                  <a:pt x="24464" y="190"/>
                </a:cubicBezTo>
              </a:path>
              <a:path w="43200" h="43200" stroke="0" extrusionOk="0">
                <a:moveTo>
                  <a:pt x="24510" y="196"/>
                </a:moveTo>
                <a:cubicBezTo>
                  <a:pt x="35216" y="1652"/>
                  <a:pt x="43200" y="10795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557" y="-1"/>
                  <a:pt x="23514" y="63"/>
                  <a:pt x="24464" y="19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Oval 13"/>
          <p:cNvSpPr>
            <a:spLocks noChangeArrowheads="1"/>
          </p:cNvSpPr>
          <p:nvPr/>
        </p:nvSpPr>
        <p:spPr bwMode="auto">
          <a:xfrm>
            <a:off x="4716463" y="981075"/>
            <a:ext cx="104775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2710" name="Oval 14"/>
          <p:cNvSpPr>
            <a:spLocks noChangeArrowheads="1"/>
          </p:cNvSpPr>
          <p:nvPr/>
        </p:nvSpPr>
        <p:spPr bwMode="auto">
          <a:xfrm>
            <a:off x="4656138" y="962025"/>
            <a:ext cx="193675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2711" name="Text Box 15"/>
          <p:cNvSpPr txBox="1">
            <a:spLocks noChangeArrowheads="1"/>
          </p:cNvSpPr>
          <p:nvPr/>
        </p:nvSpPr>
        <p:spPr bwMode="auto">
          <a:xfrm>
            <a:off x="519113" y="352425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"Canon de Newton"</a:t>
            </a:r>
          </a:p>
        </p:txBody>
      </p:sp>
      <p:sp>
        <p:nvSpPr>
          <p:cNvPr id="72712" name="Text Box 16"/>
          <p:cNvSpPr txBox="1">
            <a:spLocks noChangeArrowheads="1"/>
          </p:cNvSpPr>
          <p:nvPr/>
        </p:nvSpPr>
        <p:spPr bwMode="auto">
          <a:xfrm>
            <a:off x="1979613" y="6165850"/>
            <a:ext cx="552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Le boulet, et son contenu, sont en "apesanteur"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1763713" y="2132013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1835150" y="2205038"/>
            <a:ext cx="1223963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4643438" y="2854325"/>
            <a:ext cx="360362" cy="3587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>
            <a:off x="1844675" y="2386013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33" name="Arc 6"/>
          <p:cNvSpPr>
            <a:spLocks/>
          </p:cNvSpPr>
          <p:nvPr/>
        </p:nvSpPr>
        <p:spPr bwMode="auto">
          <a:xfrm>
            <a:off x="-2341563" y="2398713"/>
            <a:ext cx="9432926" cy="8302625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0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07"/>
                  <a:pt x="9612" y="52"/>
                  <a:pt x="21505" y="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07"/>
                  <a:pt x="9612" y="52"/>
                  <a:pt x="2150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539750" y="404813"/>
            <a:ext cx="3311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Si on tire à la bonne vitesse : </a:t>
            </a:r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 flipV="1">
            <a:off x="2051050" y="2636838"/>
            <a:ext cx="792163" cy="936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-684213" y="3500438"/>
            <a:ext cx="6408738" cy="6049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latin typeface="Calibri" pitchFamily="34" charset="0"/>
            </a:endParaRPr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 flipV="1">
            <a:off x="2195513" y="2997200"/>
            <a:ext cx="2663825" cy="410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 flipH="1">
            <a:off x="3921125" y="3016250"/>
            <a:ext cx="936625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739" name="Line 12"/>
          <p:cNvSpPr>
            <a:spLocks noChangeShapeType="1"/>
          </p:cNvSpPr>
          <p:nvPr/>
        </p:nvSpPr>
        <p:spPr bwMode="auto">
          <a:xfrm flipV="1">
            <a:off x="4859338" y="1603375"/>
            <a:ext cx="917575" cy="1425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73740" name="Group 13"/>
          <p:cNvGrpSpPr>
            <a:grpSpLocks/>
          </p:cNvGrpSpPr>
          <p:nvPr/>
        </p:nvGrpSpPr>
        <p:grpSpPr bwMode="auto">
          <a:xfrm>
            <a:off x="2339975" y="6237288"/>
            <a:ext cx="431800" cy="620712"/>
            <a:chOff x="1474" y="3929"/>
            <a:chExt cx="272" cy="391"/>
          </a:xfrm>
        </p:grpSpPr>
        <p:sp>
          <p:nvSpPr>
            <p:cNvPr id="73756" name="Line 14"/>
            <p:cNvSpPr>
              <a:spLocks noChangeShapeType="1"/>
            </p:cNvSpPr>
            <p:nvPr/>
          </p:nvSpPr>
          <p:spPr bwMode="auto">
            <a:xfrm>
              <a:off x="1474" y="411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757" name="Line 15"/>
            <p:cNvSpPr>
              <a:spLocks noChangeShapeType="1"/>
            </p:cNvSpPr>
            <p:nvPr/>
          </p:nvSpPr>
          <p:spPr bwMode="auto">
            <a:xfrm flipV="1">
              <a:off x="1610" y="3929"/>
              <a:ext cx="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741" name="Rectangle 16"/>
          <p:cNvSpPr>
            <a:spLocks noChangeArrowheads="1"/>
          </p:cNvSpPr>
          <p:nvPr/>
        </p:nvSpPr>
        <p:spPr bwMode="auto">
          <a:xfrm>
            <a:off x="4859338" y="33337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 </a:t>
            </a:r>
            <a:r>
              <a:rPr lang="fr-FR">
                <a:solidFill>
                  <a:srgbClr val="FF3300"/>
                </a:solidFill>
                <a:latin typeface="Calibri" pitchFamily="34" charset="0"/>
              </a:rPr>
              <a:t>Force centrifuge</a:t>
            </a:r>
          </a:p>
        </p:txBody>
      </p:sp>
      <p:sp>
        <p:nvSpPr>
          <p:cNvPr id="73742" name="Text Box 17"/>
          <p:cNvSpPr txBox="1">
            <a:spLocks noChangeArrowheads="1"/>
          </p:cNvSpPr>
          <p:nvPr/>
        </p:nvSpPr>
        <p:spPr bwMode="auto">
          <a:xfrm>
            <a:off x="7019925" y="35242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  <a:latin typeface="Calibri" pitchFamily="34" charset="0"/>
              </a:rPr>
              <a:t>f =</a:t>
            </a:r>
          </a:p>
        </p:txBody>
      </p:sp>
      <p:grpSp>
        <p:nvGrpSpPr>
          <p:cNvPr id="73743" name="Group 18"/>
          <p:cNvGrpSpPr>
            <a:grpSpLocks/>
          </p:cNvGrpSpPr>
          <p:nvPr/>
        </p:nvGrpSpPr>
        <p:grpSpPr bwMode="auto">
          <a:xfrm>
            <a:off x="7399338" y="188913"/>
            <a:ext cx="1141412" cy="646112"/>
            <a:chOff x="4921" y="391"/>
            <a:chExt cx="719" cy="407"/>
          </a:xfrm>
        </p:grpSpPr>
        <p:sp>
          <p:nvSpPr>
            <p:cNvPr id="73754" name="Text Box 19"/>
            <p:cNvSpPr txBox="1">
              <a:spLocks noChangeArrowheads="1"/>
            </p:cNvSpPr>
            <p:nvPr/>
          </p:nvSpPr>
          <p:spPr bwMode="auto">
            <a:xfrm>
              <a:off x="4921" y="391"/>
              <a:ext cx="7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3300"/>
                  </a:solidFill>
                  <a:latin typeface="Calibri" pitchFamily="34" charset="0"/>
                </a:rPr>
                <a:t>m</a:t>
              </a:r>
              <a:r>
                <a:rPr lang="fr-FR" baseline="-25000">
                  <a:solidFill>
                    <a:srgbClr val="FF3300"/>
                  </a:solidFill>
                  <a:latin typeface="Calibri" pitchFamily="34" charset="0"/>
                </a:rPr>
                <a:t>projectile</a:t>
              </a:r>
              <a:r>
                <a:rPr lang="fr-FR">
                  <a:solidFill>
                    <a:srgbClr val="FF3300"/>
                  </a:solidFill>
                  <a:latin typeface="Calibri" pitchFamily="34" charset="0"/>
                </a:rPr>
                <a:t>v</a:t>
              </a:r>
              <a:r>
                <a:rPr lang="fr-FR" baseline="3000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endParaRPr lang="fr-FR">
                <a:solidFill>
                  <a:srgbClr val="FF3300"/>
                </a:solidFill>
                <a:latin typeface="Calibri" pitchFamily="34" charset="0"/>
              </a:endParaRPr>
            </a:p>
            <a:p>
              <a:r>
                <a:rPr lang="fr-FR">
                  <a:solidFill>
                    <a:srgbClr val="FF3300"/>
                  </a:solidFill>
                  <a:latin typeface="Calibri" pitchFamily="34" charset="0"/>
                </a:rPr>
                <a:t> r</a:t>
              </a:r>
              <a:r>
                <a:rPr lang="fr-FR" baseline="-25000">
                  <a:solidFill>
                    <a:srgbClr val="FF3300"/>
                  </a:solidFill>
                  <a:latin typeface="Calibri" pitchFamily="34" charset="0"/>
                </a:rPr>
                <a:t>cercle</a:t>
              </a:r>
              <a:endParaRPr lang="fr-FR">
                <a:solidFill>
                  <a:srgbClr val="FF3300"/>
                </a:solidFill>
                <a:latin typeface="Calibri" pitchFamily="34" charset="0"/>
              </a:endParaRPr>
            </a:p>
          </p:txBody>
        </p:sp>
        <p:sp>
          <p:nvSpPr>
            <p:cNvPr id="73755" name="Line 20"/>
            <p:cNvSpPr>
              <a:spLocks noChangeShapeType="1"/>
            </p:cNvSpPr>
            <p:nvPr/>
          </p:nvSpPr>
          <p:spPr bwMode="auto">
            <a:xfrm>
              <a:off x="4951" y="594"/>
              <a:ext cx="620" cy="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744" name="Text Box 22"/>
          <p:cNvSpPr txBox="1">
            <a:spLocks noChangeArrowheads="1"/>
          </p:cNvSpPr>
          <p:nvPr/>
        </p:nvSpPr>
        <p:spPr bwMode="auto">
          <a:xfrm>
            <a:off x="5148263" y="1262063"/>
            <a:ext cx="1019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Gravité : </a:t>
            </a:r>
          </a:p>
        </p:txBody>
      </p:sp>
      <p:grpSp>
        <p:nvGrpSpPr>
          <p:cNvPr id="73745" name="Group 26"/>
          <p:cNvGrpSpPr>
            <a:grpSpLocks/>
          </p:cNvGrpSpPr>
          <p:nvPr/>
        </p:nvGrpSpPr>
        <p:grpSpPr bwMode="auto">
          <a:xfrm>
            <a:off x="6659563" y="908050"/>
            <a:ext cx="2268537" cy="923925"/>
            <a:chOff x="3684" y="3067"/>
            <a:chExt cx="1429" cy="582"/>
          </a:xfrm>
        </p:grpSpPr>
        <p:sp>
          <p:nvSpPr>
            <p:cNvPr id="73751" name="Text Box 23"/>
            <p:cNvSpPr txBox="1">
              <a:spLocks noChangeArrowheads="1"/>
            </p:cNvSpPr>
            <p:nvPr/>
          </p:nvSpPr>
          <p:spPr bwMode="auto">
            <a:xfrm>
              <a:off x="3684" y="3261"/>
              <a:ext cx="4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p = G</a:t>
              </a:r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4150" y="3067"/>
              <a:ext cx="96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M</a:t>
              </a:r>
              <a:r>
                <a:rPr lang="fr-FR" baseline="-25000">
                  <a:latin typeface="Calibri" pitchFamily="34" charset="0"/>
                </a:rPr>
                <a:t>Terre</a:t>
              </a:r>
              <a:r>
                <a:rPr lang="fr-FR">
                  <a:latin typeface="Calibri" pitchFamily="34" charset="0"/>
                </a:rPr>
                <a:t> m</a:t>
              </a:r>
              <a:r>
                <a:rPr lang="fr-FR" baseline="-25000">
                  <a:latin typeface="Calibri" pitchFamily="34" charset="0"/>
                </a:rPr>
                <a:t>projectile</a:t>
              </a:r>
              <a:endParaRPr lang="fr-FR">
                <a:latin typeface="Calibri" pitchFamily="34" charset="0"/>
              </a:endParaRPr>
            </a:p>
            <a:p>
              <a:endParaRPr lang="fr-FR">
                <a:latin typeface="Calibri" pitchFamily="34" charset="0"/>
              </a:endParaRPr>
            </a:p>
            <a:p>
              <a:r>
                <a:rPr lang="fr-FR">
                  <a:latin typeface="Calibri" pitchFamily="34" charset="0"/>
                </a:rPr>
                <a:t>         r</a:t>
              </a:r>
              <a:r>
                <a:rPr lang="fr-FR" baseline="30000">
                  <a:latin typeface="Calibri" pitchFamily="34" charset="0"/>
                </a:rPr>
                <a:t>2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4241" y="3385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3746" name="Text Box 27"/>
          <p:cNvSpPr txBox="1">
            <a:spLocks noChangeArrowheads="1"/>
          </p:cNvSpPr>
          <p:nvPr/>
        </p:nvSpPr>
        <p:spPr bwMode="auto">
          <a:xfrm>
            <a:off x="6553200" y="3644900"/>
            <a:ext cx="23526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  <a:latin typeface="Calibri" pitchFamily="34" charset="0"/>
              </a:rPr>
              <a:t>f </a:t>
            </a:r>
            <a:r>
              <a:rPr lang="fr-FR">
                <a:latin typeface="Calibri" pitchFamily="34" charset="0"/>
              </a:rPr>
              <a:t>= -p    =&gt;   Apesanteur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      GM</a:t>
            </a:r>
            <a:r>
              <a:rPr lang="fr-FR" baseline="-25000">
                <a:latin typeface="Calibri" pitchFamily="34" charset="0"/>
              </a:rPr>
              <a:t>Terre</a:t>
            </a:r>
            <a:r>
              <a:rPr lang="fr-FR">
                <a:latin typeface="Calibri" pitchFamily="34" charset="0"/>
              </a:rPr>
              <a:t> = r v</a:t>
            </a:r>
            <a:r>
              <a:rPr lang="fr-FR" baseline="30000">
                <a:latin typeface="Calibri" pitchFamily="34" charset="0"/>
              </a:rPr>
              <a:t>2</a:t>
            </a:r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73747" name="Line 28"/>
          <p:cNvSpPr>
            <a:spLocks noChangeShapeType="1"/>
          </p:cNvSpPr>
          <p:nvPr/>
        </p:nvSpPr>
        <p:spPr bwMode="auto">
          <a:xfrm flipV="1">
            <a:off x="2555875" y="5589588"/>
            <a:ext cx="439261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748" name="Text Box 30"/>
          <p:cNvSpPr txBox="1">
            <a:spLocks noChangeArrowheads="1"/>
          </p:cNvSpPr>
          <p:nvPr/>
        </p:nvSpPr>
        <p:spPr bwMode="auto">
          <a:xfrm>
            <a:off x="4500563" y="5583238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  <a:latin typeface="Calibri" pitchFamily="34" charset="0"/>
              </a:rPr>
              <a:t>r</a:t>
            </a:r>
            <a:r>
              <a:rPr lang="fr-FR" baseline="-25000">
                <a:solidFill>
                  <a:srgbClr val="FF3300"/>
                </a:solidFill>
                <a:latin typeface="Calibri" pitchFamily="34" charset="0"/>
              </a:rPr>
              <a:t>cercle</a:t>
            </a:r>
            <a:endParaRPr lang="fr-FR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73749" name="Text Box 31"/>
          <p:cNvSpPr txBox="1">
            <a:spLocks noChangeArrowheads="1"/>
          </p:cNvSpPr>
          <p:nvPr/>
        </p:nvSpPr>
        <p:spPr bwMode="auto">
          <a:xfrm>
            <a:off x="5127625" y="1792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73750" name="Text Box 32"/>
          <p:cNvSpPr txBox="1">
            <a:spLocks noChangeArrowheads="1"/>
          </p:cNvSpPr>
          <p:nvPr/>
        </p:nvSpPr>
        <p:spPr bwMode="auto">
          <a:xfrm>
            <a:off x="4408488" y="359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oile à 5 branches 1"/>
          <p:cNvSpPr/>
          <p:nvPr/>
        </p:nvSpPr>
        <p:spPr>
          <a:xfrm flipV="1">
            <a:off x="4560888" y="2860675"/>
            <a:ext cx="266700" cy="288925"/>
          </a:xfrm>
          <a:prstGeom prst="star5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552825" y="1924050"/>
            <a:ext cx="2305050" cy="2160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5" name="Connecteur droit 4"/>
          <p:cNvCxnSpPr>
            <a:stCxn id="3" idx="2"/>
          </p:cNvCxnSpPr>
          <p:nvPr/>
        </p:nvCxnSpPr>
        <p:spPr>
          <a:xfrm>
            <a:off x="3552825" y="3005138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2760663" y="2284413"/>
            <a:ext cx="2305050" cy="1439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4757" name="ZoneTexte 6"/>
          <p:cNvSpPr txBox="1">
            <a:spLocks noChangeArrowheads="1"/>
          </p:cNvSpPr>
          <p:nvPr/>
        </p:nvSpPr>
        <p:spPr bwMode="auto">
          <a:xfrm>
            <a:off x="754063" y="285750"/>
            <a:ext cx="7512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Energie orbitale = énergie potentielle + énergie cinétique : </a:t>
            </a:r>
          </a:p>
          <a:p>
            <a:r>
              <a:rPr lang="fr-FR" sz="2400">
                <a:latin typeface="Calibri" pitchFamily="34" charset="0"/>
              </a:rPr>
              <a:t> ~       - 1/2a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1987550" y="3613150"/>
            <a:ext cx="1500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4206875" y="3500438"/>
            <a:ext cx="17160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778125" y="4143375"/>
            <a:ext cx="22860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1" name="ZoneTexte 14"/>
          <p:cNvSpPr txBox="1">
            <a:spLocks noChangeArrowheads="1"/>
          </p:cNvSpPr>
          <p:nvPr/>
        </p:nvSpPr>
        <p:spPr bwMode="auto">
          <a:xfrm>
            <a:off x="3635375" y="42021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2a</a:t>
            </a:r>
          </a:p>
        </p:txBody>
      </p:sp>
      <p:cxnSp>
        <p:nvCxnSpPr>
          <p:cNvPr id="18" name="Connecteur droit 17"/>
          <p:cNvCxnSpPr/>
          <p:nvPr/>
        </p:nvCxnSpPr>
        <p:spPr>
          <a:xfrm rot="5400000">
            <a:off x="2771775" y="2320925"/>
            <a:ext cx="1500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991894" y="2428081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492500" y="1714500"/>
            <a:ext cx="2357438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5" name="ZoneTexte 20"/>
          <p:cNvSpPr txBox="1">
            <a:spLocks noChangeArrowheads="1"/>
          </p:cNvSpPr>
          <p:nvPr/>
        </p:nvSpPr>
        <p:spPr bwMode="auto">
          <a:xfrm>
            <a:off x="4564063" y="1357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2a</a:t>
            </a:r>
          </a:p>
        </p:txBody>
      </p:sp>
      <p:sp>
        <p:nvSpPr>
          <p:cNvPr id="74766" name="ZoneTexte 15"/>
          <p:cNvSpPr txBox="1">
            <a:spLocks noChangeArrowheads="1"/>
          </p:cNvSpPr>
          <p:nvPr/>
        </p:nvSpPr>
        <p:spPr bwMode="auto">
          <a:xfrm>
            <a:off x="3359150" y="4643438"/>
            <a:ext cx="271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2 orbites de même énergie</a:t>
            </a:r>
          </a:p>
        </p:txBody>
      </p:sp>
      <p:sp>
        <p:nvSpPr>
          <p:cNvPr id="74767" name="ZoneTexte 16"/>
          <p:cNvSpPr txBox="1">
            <a:spLocks noChangeArrowheads="1"/>
          </p:cNvSpPr>
          <p:nvPr/>
        </p:nvSpPr>
        <p:spPr bwMode="auto">
          <a:xfrm>
            <a:off x="1214438" y="5500688"/>
            <a:ext cx="7662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Sur une orbite circulaire les deux formes d’énergie sont constantes</a:t>
            </a:r>
          </a:p>
          <a:p>
            <a:r>
              <a:rPr lang="fr-FR">
                <a:latin typeface="Calibri" pitchFamily="34" charset="0"/>
              </a:rPr>
              <a:t>Sur une orbite elliptique il y a en continument conversion de l’une dans l’autre, </a:t>
            </a:r>
          </a:p>
          <a:p>
            <a:r>
              <a:rPr lang="fr-FR">
                <a:latin typeface="Calibri" pitchFamily="34" charset="0"/>
              </a:rPr>
              <a:t>mais leur somme reste constante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3"/>
          <p:cNvSpPr txBox="1">
            <a:spLocks noChangeArrowheads="1"/>
          </p:cNvSpPr>
          <p:nvPr/>
        </p:nvSpPr>
        <p:spPr bwMode="auto">
          <a:xfrm>
            <a:off x="1071563" y="2571750"/>
            <a:ext cx="45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CG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143000" y="1428750"/>
            <a:ext cx="1571625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714625" y="1143000"/>
            <a:ext cx="317500" cy="3603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9460" name="ZoneTexte 9"/>
          <p:cNvSpPr txBox="1">
            <a:spLocks noChangeArrowheads="1"/>
          </p:cNvSpPr>
          <p:nvPr/>
        </p:nvSpPr>
        <p:spPr bwMode="auto">
          <a:xfrm>
            <a:off x="2571750" y="785813"/>
            <a:ext cx="36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</a:t>
            </a:r>
          </a:p>
        </p:txBody>
      </p:sp>
      <p:sp>
        <p:nvSpPr>
          <p:cNvPr id="19461" name="ZoneTexte 10"/>
          <p:cNvSpPr txBox="1">
            <a:spLocks noChangeArrowheads="1"/>
          </p:cNvSpPr>
          <p:nvPr/>
        </p:nvSpPr>
        <p:spPr bwMode="auto">
          <a:xfrm>
            <a:off x="1428750" y="1571625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r</a:t>
            </a:r>
          </a:p>
        </p:txBody>
      </p:sp>
      <p:sp>
        <p:nvSpPr>
          <p:cNvPr id="19462" name="ZoneTexte 11"/>
          <p:cNvSpPr txBox="1">
            <a:spLocks noChangeArrowheads="1"/>
          </p:cNvSpPr>
          <p:nvPr/>
        </p:nvSpPr>
        <p:spPr bwMode="auto">
          <a:xfrm>
            <a:off x="2778125" y="1724025"/>
            <a:ext cx="366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V</a:t>
            </a:r>
          </a:p>
        </p:txBody>
      </p:sp>
      <p:cxnSp>
        <p:nvCxnSpPr>
          <p:cNvPr id="14" name="Connecteur droit avec flèche 13"/>
          <p:cNvCxnSpPr>
            <a:stCxn id="8" idx="5"/>
          </p:cNvCxnSpPr>
          <p:nvPr/>
        </p:nvCxnSpPr>
        <p:spPr>
          <a:xfrm rot="16200000" flipH="1">
            <a:off x="2897187" y="1539876"/>
            <a:ext cx="620713" cy="442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ZoneTexte 14"/>
          <p:cNvSpPr txBox="1">
            <a:spLocks noChangeArrowheads="1"/>
          </p:cNvSpPr>
          <p:nvPr/>
        </p:nvSpPr>
        <p:spPr bwMode="auto">
          <a:xfrm>
            <a:off x="1000125" y="2214563"/>
            <a:ext cx="28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x</a:t>
            </a:r>
          </a:p>
        </p:txBody>
      </p:sp>
      <p:sp>
        <p:nvSpPr>
          <p:cNvPr id="19465" name="ZoneTexte 5"/>
          <p:cNvSpPr txBox="1">
            <a:spLocks noChangeArrowheads="1"/>
          </p:cNvSpPr>
          <p:nvPr/>
        </p:nvSpPr>
        <p:spPr bwMode="auto">
          <a:xfrm>
            <a:off x="3943350" y="785813"/>
            <a:ext cx="506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m </a:t>
            </a:r>
            <a:r>
              <a:rPr lang="fr-FR" sz="2000" b="1">
                <a:latin typeface="Calibri" pitchFamily="34" charset="0"/>
              </a:rPr>
              <a:t>V</a:t>
            </a:r>
            <a:r>
              <a:rPr lang="fr-FR" sz="2000">
                <a:latin typeface="Symbol" pitchFamily="18" charset="2"/>
                <a:sym typeface="Symbol" pitchFamily="18" charset="2"/>
              </a:rPr>
              <a:t>  </a:t>
            </a:r>
            <a:r>
              <a:rPr lang="fr-FR" sz="2000" b="1">
                <a:latin typeface="Calibri" pitchFamily="34" charset="0"/>
              </a:rPr>
              <a:t>r  =  </a:t>
            </a:r>
            <a:r>
              <a:rPr lang="fr-FR" sz="2000">
                <a:latin typeface="Calibri" pitchFamily="34" charset="0"/>
              </a:rPr>
              <a:t>Moment cinétique d’une particule   </a:t>
            </a:r>
          </a:p>
          <a:p>
            <a:endParaRPr lang="fr-FR" sz="2000">
              <a:latin typeface="Calibri" pitchFamily="34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-2714625" y="-500063"/>
            <a:ext cx="6588125" cy="6127751"/>
          </a:xfrm>
          <a:custGeom>
            <a:avLst/>
            <a:gdLst>
              <a:gd name="connsiteX0" fmla="*/ 5498539 w 6588727"/>
              <a:gd name="connsiteY0" fmla="*/ 177635 h 6127414"/>
              <a:gd name="connsiteX1" fmla="*/ 5555689 w 6588727"/>
              <a:gd name="connsiteY1" fmla="*/ 215735 h 6127414"/>
              <a:gd name="connsiteX2" fmla="*/ 5612839 w 6588727"/>
              <a:gd name="connsiteY2" fmla="*/ 349085 h 6127414"/>
              <a:gd name="connsiteX3" fmla="*/ 5631889 w 6588727"/>
              <a:gd name="connsiteY3" fmla="*/ 425285 h 6127414"/>
              <a:gd name="connsiteX4" fmla="*/ 5708089 w 6588727"/>
              <a:gd name="connsiteY4" fmla="*/ 577685 h 6127414"/>
              <a:gd name="connsiteX5" fmla="*/ 5727139 w 6588727"/>
              <a:gd name="connsiteY5" fmla="*/ 672935 h 6127414"/>
              <a:gd name="connsiteX6" fmla="*/ 5765239 w 6588727"/>
              <a:gd name="connsiteY6" fmla="*/ 787235 h 6127414"/>
              <a:gd name="connsiteX7" fmla="*/ 5784289 w 6588727"/>
              <a:gd name="connsiteY7" fmla="*/ 844385 h 6127414"/>
              <a:gd name="connsiteX8" fmla="*/ 5822389 w 6588727"/>
              <a:gd name="connsiteY8" fmla="*/ 901535 h 6127414"/>
              <a:gd name="connsiteX9" fmla="*/ 5860489 w 6588727"/>
              <a:gd name="connsiteY9" fmla="*/ 1053935 h 6127414"/>
              <a:gd name="connsiteX10" fmla="*/ 5974789 w 6588727"/>
              <a:gd name="connsiteY10" fmla="*/ 1168235 h 6127414"/>
              <a:gd name="connsiteX11" fmla="*/ 6050989 w 6588727"/>
              <a:gd name="connsiteY11" fmla="*/ 1187285 h 6127414"/>
              <a:gd name="connsiteX12" fmla="*/ 6184339 w 6588727"/>
              <a:gd name="connsiteY12" fmla="*/ 1263485 h 6127414"/>
              <a:gd name="connsiteX13" fmla="*/ 6241489 w 6588727"/>
              <a:gd name="connsiteY13" fmla="*/ 1301585 h 6127414"/>
              <a:gd name="connsiteX14" fmla="*/ 6355789 w 6588727"/>
              <a:gd name="connsiteY14" fmla="*/ 1415885 h 6127414"/>
              <a:gd name="connsiteX15" fmla="*/ 6431989 w 6588727"/>
              <a:gd name="connsiteY15" fmla="*/ 1530185 h 6127414"/>
              <a:gd name="connsiteX16" fmla="*/ 6470089 w 6588727"/>
              <a:gd name="connsiteY16" fmla="*/ 1587335 h 6127414"/>
              <a:gd name="connsiteX17" fmla="*/ 6546289 w 6588727"/>
              <a:gd name="connsiteY17" fmla="*/ 1739735 h 6127414"/>
              <a:gd name="connsiteX18" fmla="*/ 6546289 w 6588727"/>
              <a:gd name="connsiteY18" fmla="*/ 2425535 h 6127414"/>
              <a:gd name="connsiteX19" fmla="*/ 6489139 w 6588727"/>
              <a:gd name="connsiteY19" fmla="*/ 2558885 h 6127414"/>
              <a:gd name="connsiteX20" fmla="*/ 6393889 w 6588727"/>
              <a:gd name="connsiteY20" fmla="*/ 2768435 h 6127414"/>
              <a:gd name="connsiteX21" fmla="*/ 6279589 w 6588727"/>
              <a:gd name="connsiteY21" fmla="*/ 2920835 h 6127414"/>
              <a:gd name="connsiteX22" fmla="*/ 6260539 w 6588727"/>
              <a:gd name="connsiteY22" fmla="*/ 2997035 h 6127414"/>
              <a:gd name="connsiteX23" fmla="*/ 6184339 w 6588727"/>
              <a:gd name="connsiteY23" fmla="*/ 3054185 h 6127414"/>
              <a:gd name="connsiteX24" fmla="*/ 6050989 w 6588727"/>
              <a:gd name="connsiteY24" fmla="*/ 3130385 h 6127414"/>
              <a:gd name="connsiteX25" fmla="*/ 5993839 w 6588727"/>
              <a:gd name="connsiteY25" fmla="*/ 3206585 h 6127414"/>
              <a:gd name="connsiteX26" fmla="*/ 5955739 w 6588727"/>
              <a:gd name="connsiteY26" fmla="*/ 3263735 h 6127414"/>
              <a:gd name="connsiteX27" fmla="*/ 5898589 w 6588727"/>
              <a:gd name="connsiteY27" fmla="*/ 3282785 h 6127414"/>
              <a:gd name="connsiteX28" fmla="*/ 5841439 w 6588727"/>
              <a:gd name="connsiteY28" fmla="*/ 3320885 h 6127414"/>
              <a:gd name="connsiteX29" fmla="*/ 5669989 w 6588727"/>
              <a:gd name="connsiteY29" fmla="*/ 3397085 h 6127414"/>
              <a:gd name="connsiteX30" fmla="*/ 5593789 w 6588727"/>
              <a:gd name="connsiteY30" fmla="*/ 3511385 h 6127414"/>
              <a:gd name="connsiteX31" fmla="*/ 5555689 w 6588727"/>
              <a:gd name="connsiteY31" fmla="*/ 3759035 h 6127414"/>
              <a:gd name="connsiteX32" fmla="*/ 5517589 w 6588727"/>
              <a:gd name="connsiteY32" fmla="*/ 3930485 h 6127414"/>
              <a:gd name="connsiteX33" fmla="*/ 5479489 w 6588727"/>
              <a:gd name="connsiteY33" fmla="*/ 3987635 h 6127414"/>
              <a:gd name="connsiteX34" fmla="*/ 5384239 w 6588727"/>
              <a:gd name="connsiteY34" fmla="*/ 4197185 h 6127414"/>
              <a:gd name="connsiteX35" fmla="*/ 5346139 w 6588727"/>
              <a:gd name="connsiteY35" fmla="*/ 4273385 h 6127414"/>
              <a:gd name="connsiteX36" fmla="*/ 5288989 w 6588727"/>
              <a:gd name="connsiteY36" fmla="*/ 4292435 h 6127414"/>
              <a:gd name="connsiteX37" fmla="*/ 5231839 w 6588727"/>
              <a:gd name="connsiteY37" fmla="*/ 4349585 h 6127414"/>
              <a:gd name="connsiteX38" fmla="*/ 5174689 w 6588727"/>
              <a:gd name="connsiteY38" fmla="*/ 4368635 h 6127414"/>
              <a:gd name="connsiteX39" fmla="*/ 5117539 w 6588727"/>
              <a:gd name="connsiteY39" fmla="*/ 4406735 h 6127414"/>
              <a:gd name="connsiteX40" fmla="*/ 4984189 w 6588727"/>
              <a:gd name="connsiteY40" fmla="*/ 4559135 h 6127414"/>
              <a:gd name="connsiteX41" fmla="*/ 4927039 w 6588727"/>
              <a:gd name="connsiteY41" fmla="*/ 4578185 h 6127414"/>
              <a:gd name="connsiteX42" fmla="*/ 4736539 w 6588727"/>
              <a:gd name="connsiteY42" fmla="*/ 4749635 h 6127414"/>
              <a:gd name="connsiteX43" fmla="*/ 4660339 w 6588727"/>
              <a:gd name="connsiteY43" fmla="*/ 4806785 h 6127414"/>
              <a:gd name="connsiteX44" fmla="*/ 4507939 w 6588727"/>
              <a:gd name="connsiteY44" fmla="*/ 4882985 h 6127414"/>
              <a:gd name="connsiteX45" fmla="*/ 4431739 w 6588727"/>
              <a:gd name="connsiteY45" fmla="*/ 5016335 h 6127414"/>
              <a:gd name="connsiteX46" fmla="*/ 4393639 w 6588727"/>
              <a:gd name="connsiteY46" fmla="*/ 5168735 h 6127414"/>
              <a:gd name="connsiteX47" fmla="*/ 4336489 w 6588727"/>
              <a:gd name="connsiteY47" fmla="*/ 5225885 h 6127414"/>
              <a:gd name="connsiteX48" fmla="*/ 4241239 w 6588727"/>
              <a:gd name="connsiteY48" fmla="*/ 5359235 h 6127414"/>
              <a:gd name="connsiteX49" fmla="*/ 4145989 w 6588727"/>
              <a:gd name="connsiteY49" fmla="*/ 5378285 h 6127414"/>
              <a:gd name="connsiteX50" fmla="*/ 4012639 w 6588727"/>
              <a:gd name="connsiteY50" fmla="*/ 5416385 h 6127414"/>
              <a:gd name="connsiteX51" fmla="*/ 3917389 w 6588727"/>
              <a:gd name="connsiteY51" fmla="*/ 5454485 h 6127414"/>
              <a:gd name="connsiteX52" fmla="*/ 3574489 w 6588727"/>
              <a:gd name="connsiteY52" fmla="*/ 5492585 h 6127414"/>
              <a:gd name="connsiteX53" fmla="*/ 3422089 w 6588727"/>
              <a:gd name="connsiteY53" fmla="*/ 5511635 h 6127414"/>
              <a:gd name="connsiteX54" fmla="*/ 3307789 w 6588727"/>
              <a:gd name="connsiteY54" fmla="*/ 5530685 h 6127414"/>
              <a:gd name="connsiteX55" fmla="*/ 2736289 w 6588727"/>
              <a:gd name="connsiteY55" fmla="*/ 5568785 h 6127414"/>
              <a:gd name="connsiteX56" fmla="*/ 2660089 w 6588727"/>
              <a:gd name="connsiteY56" fmla="*/ 5587835 h 6127414"/>
              <a:gd name="connsiteX57" fmla="*/ 2545789 w 6588727"/>
              <a:gd name="connsiteY57" fmla="*/ 5606885 h 6127414"/>
              <a:gd name="connsiteX58" fmla="*/ 2450539 w 6588727"/>
              <a:gd name="connsiteY58" fmla="*/ 5644985 h 6127414"/>
              <a:gd name="connsiteX59" fmla="*/ 2393389 w 6588727"/>
              <a:gd name="connsiteY59" fmla="*/ 5664035 h 6127414"/>
              <a:gd name="connsiteX60" fmla="*/ 2260039 w 6588727"/>
              <a:gd name="connsiteY60" fmla="*/ 5721185 h 6127414"/>
              <a:gd name="connsiteX61" fmla="*/ 2221939 w 6588727"/>
              <a:gd name="connsiteY61" fmla="*/ 5778335 h 6127414"/>
              <a:gd name="connsiteX62" fmla="*/ 2145739 w 6588727"/>
              <a:gd name="connsiteY62" fmla="*/ 5797385 h 6127414"/>
              <a:gd name="connsiteX63" fmla="*/ 2012389 w 6588727"/>
              <a:gd name="connsiteY63" fmla="*/ 5835485 h 6127414"/>
              <a:gd name="connsiteX64" fmla="*/ 1879039 w 6588727"/>
              <a:gd name="connsiteY64" fmla="*/ 5930735 h 6127414"/>
              <a:gd name="connsiteX65" fmla="*/ 1688539 w 6588727"/>
              <a:gd name="connsiteY65" fmla="*/ 5968835 h 6127414"/>
              <a:gd name="connsiteX66" fmla="*/ 812239 w 6588727"/>
              <a:gd name="connsiteY66" fmla="*/ 6006935 h 6127414"/>
              <a:gd name="connsiteX67" fmla="*/ 736039 w 6588727"/>
              <a:gd name="connsiteY67" fmla="*/ 6045035 h 6127414"/>
              <a:gd name="connsiteX68" fmla="*/ 602689 w 6588727"/>
              <a:gd name="connsiteY68" fmla="*/ 6121235 h 6127414"/>
              <a:gd name="connsiteX69" fmla="*/ 374089 w 6588727"/>
              <a:gd name="connsiteY69" fmla="*/ 6064085 h 6127414"/>
              <a:gd name="connsiteX70" fmla="*/ 240739 w 6588727"/>
              <a:gd name="connsiteY70" fmla="*/ 5892635 h 6127414"/>
              <a:gd name="connsiteX71" fmla="*/ 164539 w 6588727"/>
              <a:gd name="connsiteY71" fmla="*/ 5797385 h 6127414"/>
              <a:gd name="connsiteX72" fmla="*/ 145489 w 6588727"/>
              <a:gd name="connsiteY72" fmla="*/ 5740235 h 6127414"/>
              <a:gd name="connsiteX73" fmla="*/ 88339 w 6588727"/>
              <a:gd name="connsiteY73" fmla="*/ 5664035 h 6127414"/>
              <a:gd name="connsiteX74" fmla="*/ 31189 w 6588727"/>
              <a:gd name="connsiteY74" fmla="*/ 5492585 h 6127414"/>
              <a:gd name="connsiteX75" fmla="*/ 69289 w 6588727"/>
              <a:gd name="connsiteY75" fmla="*/ 4940135 h 6127414"/>
              <a:gd name="connsiteX76" fmla="*/ 107389 w 6588727"/>
              <a:gd name="connsiteY76" fmla="*/ 4863935 h 6127414"/>
              <a:gd name="connsiteX77" fmla="*/ 145489 w 6588727"/>
              <a:gd name="connsiteY77" fmla="*/ 4654385 h 6127414"/>
              <a:gd name="connsiteX78" fmla="*/ 183589 w 6588727"/>
              <a:gd name="connsiteY78" fmla="*/ 4501985 h 6127414"/>
              <a:gd name="connsiteX79" fmla="*/ 221689 w 6588727"/>
              <a:gd name="connsiteY79" fmla="*/ 4292435 h 6127414"/>
              <a:gd name="connsiteX80" fmla="*/ 259789 w 6588727"/>
              <a:gd name="connsiteY80" fmla="*/ 3949535 h 6127414"/>
              <a:gd name="connsiteX81" fmla="*/ 297889 w 6588727"/>
              <a:gd name="connsiteY81" fmla="*/ 3892385 h 6127414"/>
              <a:gd name="connsiteX82" fmla="*/ 355039 w 6588727"/>
              <a:gd name="connsiteY82" fmla="*/ 3568535 h 6127414"/>
              <a:gd name="connsiteX83" fmla="*/ 355039 w 6588727"/>
              <a:gd name="connsiteY83" fmla="*/ 3568535 h 6127414"/>
              <a:gd name="connsiteX84" fmla="*/ 374089 w 6588727"/>
              <a:gd name="connsiteY84" fmla="*/ 3454235 h 6127414"/>
              <a:gd name="connsiteX85" fmla="*/ 412189 w 6588727"/>
              <a:gd name="connsiteY85" fmla="*/ 3378035 h 6127414"/>
              <a:gd name="connsiteX86" fmla="*/ 450289 w 6588727"/>
              <a:gd name="connsiteY86" fmla="*/ 3263735 h 6127414"/>
              <a:gd name="connsiteX87" fmla="*/ 469339 w 6588727"/>
              <a:gd name="connsiteY87" fmla="*/ 3168485 h 6127414"/>
              <a:gd name="connsiteX88" fmla="*/ 526489 w 6588727"/>
              <a:gd name="connsiteY88" fmla="*/ 2977985 h 6127414"/>
              <a:gd name="connsiteX89" fmla="*/ 545539 w 6588727"/>
              <a:gd name="connsiteY89" fmla="*/ 2901785 h 6127414"/>
              <a:gd name="connsiteX90" fmla="*/ 564589 w 6588727"/>
              <a:gd name="connsiteY90" fmla="*/ 2711285 h 6127414"/>
              <a:gd name="connsiteX91" fmla="*/ 583639 w 6588727"/>
              <a:gd name="connsiteY91" fmla="*/ 2558885 h 6127414"/>
              <a:gd name="connsiteX92" fmla="*/ 602689 w 6588727"/>
              <a:gd name="connsiteY92" fmla="*/ 2387435 h 6127414"/>
              <a:gd name="connsiteX93" fmla="*/ 583639 w 6588727"/>
              <a:gd name="connsiteY93" fmla="*/ 1815935 h 6127414"/>
              <a:gd name="connsiteX94" fmla="*/ 526489 w 6588727"/>
              <a:gd name="connsiteY94" fmla="*/ 1701635 h 6127414"/>
              <a:gd name="connsiteX95" fmla="*/ 488389 w 6588727"/>
              <a:gd name="connsiteY95" fmla="*/ 1568285 h 6127414"/>
              <a:gd name="connsiteX96" fmla="*/ 507439 w 6588727"/>
              <a:gd name="connsiteY96" fmla="*/ 1282535 h 6127414"/>
              <a:gd name="connsiteX97" fmla="*/ 812239 w 6588727"/>
              <a:gd name="connsiteY97" fmla="*/ 1187285 h 6127414"/>
              <a:gd name="connsiteX98" fmla="*/ 1078939 w 6588727"/>
              <a:gd name="connsiteY98" fmla="*/ 1130135 h 6127414"/>
              <a:gd name="connsiteX99" fmla="*/ 1212289 w 6588727"/>
              <a:gd name="connsiteY99" fmla="*/ 1092035 h 6127414"/>
              <a:gd name="connsiteX100" fmla="*/ 1517089 w 6588727"/>
              <a:gd name="connsiteY100" fmla="*/ 1034885 h 6127414"/>
              <a:gd name="connsiteX101" fmla="*/ 1745689 w 6588727"/>
              <a:gd name="connsiteY101" fmla="*/ 977735 h 6127414"/>
              <a:gd name="connsiteX102" fmla="*/ 1859989 w 6588727"/>
              <a:gd name="connsiteY102" fmla="*/ 958685 h 6127414"/>
              <a:gd name="connsiteX103" fmla="*/ 1917139 w 6588727"/>
              <a:gd name="connsiteY103" fmla="*/ 939635 h 6127414"/>
              <a:gd name="connsiteX104" fmla="*/ 2012389 w 6588727"/>
              <a:gd name="connsiteY104" fmla="*/ 920585 h 6127414"/>
              <a:gd name="connsiteX105" fmla="*/ 2050489 w 6588727"/>
              <a:gd name="connsiteY105" fmla="*/ 863435 h 6127414"/>
              <a:gd name="connsiteX106" fmla="*/ 2050489 w 6588727"/>
              <a:gd name="connsiteY106" fmla="*/ 558635 h 6127414"/>
              <a:gd name="connsiteX107" fmla="*/ 2031439 w 6588727"/>
              <a:gd name="connsiteY107" fmla="*/ 501485 h 6127414"/>
              <a:gd name="connsiteX108" fmla="*/ 2050489 w 6588727"/>
              <a:gd name="connsiteY108" fmla="*/ 215735 h 6127414"/>
              <a:gd name="connsiteX109" fmla="*/ 2069539 w 6588727"/>
              <a:gd name="connsiteY109" fmla="*/ 158585 h 6127414"/>
              <a:gd name="connsiteX110" fmla="*/ 2126689 w 6588727"/>
              <a:gd name="connsiteY110" fmla="*/ 120485 h 6127414"/>
              <a:gd name="connsiteX111" fmla="*/ 2240989 w 6588727"/>
              <a:gd name="connsiteY111" fmla="*/ 82385 h 6127414"/>
              <a:gd name="connsiteX112" fmla="*/ 2488639 w 6588727"/>
              <a:gd name="connsiteY112" fmla="*/ 101435 h 6127414"/>
              <a:gd name="connsiteX113" fmla="*/ 2564839 w 6588727"/>
              <a:gd name="connsiteY113" fmla="*/ 120485 h 6127414"/>
              <a:gd name="connsiteX114" fmla="*/ 2831539 w 6588727"/>
              <a:gd name="connsiteY114" fmla="*/ 158585 h 6127414"/>
              <a:gd name="connsiteX115" fmla="*/ 3193489 w 6588727"/>
              <a:gd name="connsiteY115" fmla="*/ 196685 h 6127414"/>
              <a:gd name="connsiteX116" fmla="*/ 3250639 w 6588727"/>
              <a:gd name="connsiteY116" fmla="*/ 215735 h 6127414"/>
              <a:gd name="connsiteX117" fmla="*/ 3345889 w 6588727"/>
              <a:gd name="connsiteY117" fmla="*/ 234785 h 6127414"/>
              <a:gd name="connsiteX118" fmla="*/ 3555439 w 6588727"/>
              <a:gd name="connsiteY118" fmla="*/ 215735 h 6127414"/>
              <a:gd name="connsiteX119" fmla="*/ 3726889 w 6588727"/>
              <a:gd name="connsiteY119" fmla="*/ 177635 h 6127414"/>
              <a:gd name="connsiteX120" fmla="*/ 3822139 w 6588727"/>
              <a:gd name="connsiteY120" fmla="*/ 158585 h 6127414"/>
              <a:gd name="connsiteX121" fmla="*/ 3936439 w 6588727"/>
              <a:gd name="connsiteY121" fmla="*/ 120485 h 6127414"/>
              <a:gd name="connsiteX122" fmla="*/ 3993589 w 6588727"/>
              <a:gd name="connsiteY122" fmla="*/ 101435 h 6127414"/>
              <a:gd name="connsiteX123" fmla="*/ 4088839 w 6588727"/>
              <a:gd name="connsiteY123" fmla="*/ 82385 h 6127414"/>
              <a:gd name="connsiteX124" fmla="*/ 4145989 w 6588727"/>
              <a:gd name="connsiteY124" fmla="*/ 63335 h 6127414"/>
              <a:gd name="connsiteX125" fmla="*/ 4336489 w 6588727"/>
              <a:gd name="connsiteY125" fmla="*/ 44285 h 6127414"/>
              <a:gd name="connsiteX126" fmla="*/ 4431739 w 6588727"/>
              <a:gd name="connsiteY126" fmla="*/ 6185 h 6127414"/>
              <a:gd name="connsiteX127" fmla="*/ 4831789 w 6588727"/>
              <a:gd name="connsiteY127" fmla="*/ 44285 h 6127414"/>
              <a:gd name="connsiteX128" fmla="*/ 5003239 w 6588727"/>
              <a:gd name="connsiteY128" fmla="*/ 101435 h 6127414"/>
              <a:gd name="connsiteX129" fmla="*/ 5060389 w 6588727"/>
              <a:gd name="connsiteY129" fmla="*/ 120485 h 6127414"/>
              <a:gd name="connsiteX130" fmla="*/ 5269939 w 6588727"/>
              <a:gd name="connsiteY130" fmla="*/ 139535 h 6127414"/>
              <a:gd name="connsiteX131" fmla="*/ 5384239 w 6588727"/>
              <a:gd name="connsiteY131" fmla="*/ 177635 h 6127414"/>
              <a:gd name="connsiteX132" fmla="*/ 5441389 w 6588727"/>
              <a:gd name="connsiteY132" fmla="*/ 196685 h 6127414"/>
              <a:gd name="connsiteX133" fmla="*/ 5498539 w 6588727"/>
              <a:gd name="connsiteY133" fmla="*/ 177635 h 6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88727" h="6127414">
                <a:moveTo>
                  <a:pt x="5498539" y="177635"/>
                </a:moveTo>
                <a:cubicBezTo>
                  <a:pt x="5517589" y="190335"/>
                  <a:pt x="5541032" y="198146"/>
                  <a:pt x="5555689" y="215735"/>
                </a:cubicBezTo>
                <a:cubicBezTo>
                  <a:pt x="5577776" y="242239"/>
                  <a:pt x="5602482" y="312834"/>
                  <a:pt x="5612839" y="349085"/>
                </a:cubicBezTo>
                <a:cubicBezTo>
                  <a:pt x="5620032" y="374259"/>
                  <a:pt x="5621576" y="401220"/>
                  <a:pt x="5631889" y="425285"/>
                </a:cubicBezTo>
                <a:cubicBezTo>
                  <a:pt x="5710512" y="608740"/>
                  <a:pt x="5629292" y="315028"/>
                  <a:pt x="5708089" y="577685"/>
                </a:cubicBezTo>
                <a:cubicBezTo>
                  <a:pt x="5717393" y="608698"/>
                  <a:pt x="5718620" y="641697"/>
                  <a:pt x="5727139" y="672935"/>
                </a:cubicBezTo>
                <a:cubicBezTo>
                  <a:pt x="5737706" y="711681"/>
                  <a:pt x="5752539" y="749135"/>
                  <a:pt x="5765239" y="787235"/>
                </a:cubicBezTo>
                <a:cubicBezTo>
                  <a:pt x="5771589" y="806285"/>
                  <a:pt x="5773150" y="827677"/>
                  <a:pt x="5784289" y="844385"/>
                </a:cubicBezTo>
                <a:lnTo>
                  <a:pt x="5822389" y="901535"/>
                </a:lnTo>
                <a:cubicBezTo>
                  <a:pt x="5823580" y="907490"/>
                  <a:pt x="5844718" y="1033658"/>
                  <a:pt x="5860489" y="1053935"/>
                </a:cubicBezTo>
                <a:cubicBezTo>
                  <a:pt x="5893569" y="1096467"/>
                  <a:pt x="5922516" y="1155167"/>
                  <a:pt x="5974789" y="1168235"/>
                </a:cubicBezTo>
                <a:lnTo>
                  <a:pt x="6050989" y="1187285"/>
                </a:lnTo>
                <a:cubicBezTo>
                  <a:pt x="6190226" y="1280110"/>
                  <a:pt x="6015152" y="1166807"/>
                  <a:pt x="6184339" y="1263485"/>
                </a:cubicBezTo>
                <a:cubicBezTo>
                  <a:pt x="6204218" y="1274844"/>
                  <a:pt x="6222439" y="1288885"/>
                  <a:pt x="6241489" y="1301585"/>
                </a:cubicBezTo>
                <a:cubicBezTo>
                  <a:pt x="6365357" y="1487387"/>
                  <a:pt x="6166757" y="1203224"/>
                  <a:pt x="6355789" y="1415885"/>
                </a:cubicBezTo>
                <a:cubicBezTo>
                  <a:pt x="6386211" y="1450109"/>
                  <a:pt x="6406589" y="1492085"/>
                  <a:pt x="6431989" y="1530185"/>
                </a:cubicBezTo>
                <a:cubicBezTo>
                  <a:pt x="6444689" y="1549235"/>
                  <a:pt x="6459850" y="1566857"/>
                  <a:pt x="6470089" y="1587335"/>
                </a:cubicBezTo>
                <a:lnTo>
                  <a:pt x="6546289" y="1739735"/>
                </a:lnTo>
                <a:cubicBezTo>
                  <a:pt x="6588727" y="2036804"/>
                  <a:pt x="6577842" y="1904903"/>
                  <a:pt x="6546289" y="2425535"/>
                </a:cubicBezTo>
                <a:cubicBezTo>
                  <a:pt x="6542189" y="2493193"/>
                  <a:pt x="6523833" y="2506844"/>
                  <a:pt x="6489139" y="2558885"/>
                </a:cubicBezTo>
                <a:cubicBezTo>
                  <a:pt x="6464135" y="2683904"/>
                  <a:pt x="6483769" y="2648594"/>
                  <a:pt x="6393889" y="2768435"/>
                </a:cubicBezTo>
                <a:lnTo>
                  <a:pt x="6279589" y="2920835"/>
                </a:lnTo>
                <a:cubicBezTo>
                  <a:pt x="6273239" y="2946235"/>
                  <a:pt x="6275757" y="2975730"/>
                  <a:pt x="6260539" y="2997035"/>
                </a:cubicBezTo>
                <a:cubicBezTo>
                  <a:pt x="6242085" y="3022871"/>
                  <a:pt x="6210175" y="3035731"/>
                  <a:pt x="6184339" y="3054185"/>
                </a:cubicBezTo>
                <a:cubicBezTo>
                  <a:pt x="6121511" y="3099062"/>
                  <a:pt x="6125402" y="3093179"/>
                  <a:pt x="6050989" y="3130385"/>
                </a:cubicBezTo>
                <a:cubicBezTo>
                  <a:pt x="6031939" y="3155785"/>
                  <a:pt x="6012293" y="3180749"/>
                  <a:pt x="5993839" y="3206585"/>
                </a:cubicBezTo>
                <a:cubicBezTo>
                  <a:pt x="5980531" y="3225216"/>
                  <a:pt x="5973617" y="3249432"/>
                  <a:pt x="5955739" y="3263735"/>
                </a:cubicBezTo>
                <a:cubicBezTo>
                  <a:pt x="5940059" y="3276279"/>
                  <a:pt x="5916550" y="3273805"/>
                  <a:pt x="5898589" y="3282785"/>
                </a:cubicBezTo>
                <a:cubicBezTo>
                  <a:pt x="5878111" y="3293024"/>
                  <a:pt x="5862361" y="3311586"/>
                  <a:pt x="5841439" y="3320885"/>
                </a:cubicBezTo>
                <a:cubicBezTo>
                  <a:pt x="5637408" y="3411565"/>
                  <a:pt x="5799327" y="3310860"/>
                  <a:pt x="5669989" y="3397085"/>
                </a:cubicBezTo>
                <a:cubicBezTo>
                  <a:pt x="5644589" y="3435185"/>
                  <a:pt x="5600265" y="3466055"/>
                  <a:pt x="5593789" y="3511385"/>
                </a:cubicBezTo>
                <a:cubicBezTo>
                  <a:pt x="5579519" y="3611278"/>
                  <a:pt x="5573310" y="3662119"/>
                  <a:pt x="5555689" y="3759035"/>
                </a:cubicBezTo>
                <a:cubicBezTo>
                  <a:pt x="5552834" y="3774738"/>
                  <a:pt x="5527245" y="3907955"/>
                  <a:pt x="5517589" y="3930485"/>
                </a:cubicBezTo>
                <a:cubicBezTo>
                  <a:pt x="5508570" y="3951529"/>
                  <a:pt x="5488788" y="3966713"/>
                  <a:pt x="5479489" y="3987635"/>
                </a:cubicBezTo>
                <a:cubicBezTo>
                  <a:pt x="5321658" y="4342754"/>
                  <a:pt x="5561643" y="3877858"/>
                  <a:pt x="5384239" y="4197185"/>
                </a:cubicBezTo>
                <a:cubicBezTo>
                  <a:pt x="5370448" y="4222009"/>
                  <a:pt x="5366219" y="4253305"/>
                  <a:pt x="5346139" y="4273385"/>
                </a:cubicBezTo>
                <a:cubicBezTo>
                  <a:pt x="5331940" y="4287584"/>
                  <a:pt x="5308039" y="4286085"/>
                  <a:pt x="5288989" y="4292435"/>
                </a:cubicBezTo>
                <a:cubicBezTo>
                  <a:pt x="5269939" y="4311485"/>
                  <a:pt x="5254255" y="4334641"/>
                  <a:pt x="5231839" y="4349585"/>
                </a:cubicBezTo>
                <a:cubicBezTo>
                  <a:pt x="5215131" y="4360724"/>
                  <a:pt x="5192650" y="4359655"/>
                  <a:pt x="5174689" y="4368635"/>
                </a:cubicBezTo>
                <a:cubicBezTo>
                  <a:pt x="5154211" y="4378874"/>
                  <a:pt x="5136589" y="4394035"/>
                  <a:pt x="5117539" y="4406735"/>
                </a:cubicBezTo>
                <a:cubicBezTo>
                  <a:pt x="5073473" y="4472834"/>
                  <a:pt x="5058482" y="4503415"/>
                  <a:pt x="4984189" y="4559135"/>
                </a:cubicBezTo>
                <a:cubicBezTo>
                  <a:pt x="4968125" y="4571183"/>
                  <a:pt x="4946089" y="4571835"/>
                  <a:pt x="4927039" y="4578185"/>
                </a:cubicBezTo>
                <a:cubicBezTo>
                  <a:pt x="4832899" y="4672325"/>
                  <a:pt x="4854785" y="4655038"/>
                  <a:pt x="4736539" y="4749635"/>
                </a:cubicBezTo>
                <a:cubicBezTo>
                  <a:pt x="4711746" y="4769469"/>
                  <a:pt x="4687764" y="4790787"/>
                  <a:pt x="4660339" y="4806785"/>
                </a:cubicBezTo>
                <a:cubicBezTo>
                  <a:pt x="4611280" y="4835403"/>
                  <a:pt x="4507939" y="4882985"/>
                  <a:pt x="4507939" y="4882985"/>
                </a:cubicBezTo>
                <a:cubicBezTo>
                  <a:pt x="4480068" y="4924791"/>
                  <a:pt x="4447852" y="4967996"/>
                  <a:pt x="4431739" y="5016335"/>
                </a:cubicBezTo>
                <a:cubicBezTo>
                  <a:pt x="4425327" y="5035570"/>
                  <a:pt x="4412648" y="5140222"/>
                  <a:pt x="4393639" y="5168735"/>
                </a:cubicBezTo>
                <a:cubicBezTo>
                  <a:pt x="4378695" y="5191151"/>
                  <a:pt x="4353736" y="5205189"/>
                  <a:pt x="4336489" y="5225885"/>
                </a:cubicBezTo>
                <a:cubicBezTo>
                  <a:pt x="4314681" y="5252055"/>
                  <a:pt x="4265110" y="5344316"/>
                  <a:pt x="4241239" y="5359235"/>
                </a:cubicBezTo>
                <a:cubicBezTo>
                  <a:pt x="4213782" y="5376396"/>
                  <a:pt x="4177597" y="5371261"/>
                  <a:pt x="4145989" y="5378285"/>
                </a:cubicBezTo>
                <a:cubicBezTo>
                  <a:pt x="4096859" y="5389203"/>
                  <a:pt x="4058924" y="5399028"/>
                  <a:pt x="4012639" y="5416385"/>
                </a:cubicBezTo>
                <a:cubicBezTo>
                  <a:pt x="3980620" y="5428392"/>
                  <a:pt x="3950709" y="5446796"/>
                  <a:pt x="3917389" y="5454485"/>
                </a:cubicBezTo>
                <a:cubicBezTo>
                  <a:pt x="3874364" y="5464414"/>
                  <a:pt x="3600655" y="5489678"/>
                  <a:pt x="3574489" y="5492585"/>
                </a:cubicBezTo>
                <a:cubicBezTo>
                  <a:pt x="3523607" y="5498239"/>
                  <a:pt x="3472770" y="5504395"/>
                  <a:pt x="3422089" y="5511635"/>
                </a:cubicBezTo>
                <a:cubicBezTo>
                  <a:pt x="3383852" y="5517097"/>
                  <a:pt x="3346202" y="5526641"/>
                  <a:pt x="3307789" y="5530685"/>
                </a:cubicBezTo>
                <a:cubicBezTo>
                  <a:pt x="3169248" y="5545268"/>
                  <a:pt x="2859463" y="5561539"/>
                  <a:pt x="2736289" y="5568785"/>
                </a:cubicBezTo>
                <a:cubicBezTo>
                  <a:pt x="2710889" y="5575135"/>
                  <a:pt x="2685762" y="5582700"/>
                  <a:pt x="2660089" y="5587835"/>
                </a:cubicBezTo>
                <a:cubicBezTo>
                  <a:pt x="2622214" y="5595410"/>
                  <a:pt x="2583054" y="5596722"/>
                  <a:pt x="2545789" y="5606885"/>
                </a:cubicBezTo>
                <a:cubicBezTo>
                  <a:pt x="2512798" y="5615883"/>
                  <a:pt x="2482558" y="5632978"/>
                  <a:pt x="2450539" y="5644985"/>
                </a:cubicBezTo>
                <a:cubicBezTo>
                  <a:pt x="2431737" y="5652036"/>
                  <a:pt x="2411846" y="5656125"/>
                  <a:pt x="2393389" y="5664035"/>
                </a:cubicBezTo>
                <a:cubicBezTo>
                  <a:pt x="2228608" y="5734655"/>
                  <a:pt x="2394066" y="5676509"/>
                  <a:pt x="2260039" y="5721185"/>
                </a:cubicBezTo>
                <a:cubicBezTo>
                  <a:pt x="2247339" y="5740235"/>
                  <a:pt x="2240989" y="5765635"/>
                  <a:pt x="2221939" y="5778335"/>
                </a:cubicBezTo>
                <a:cubicBezTo>
                  <a:pt x="2200154" y="5792858"/>
                  <a:pt x="2170998" y="5790496"/>
                  <a:pt x="2145739" y="5797385"/>
                </a:cubicBezTo>
                <a:cubicBezTo>
                  <a:pt x="2101139" y="5809549"/>
                  <a:pt x="2056839" y="5822785"/>
                  <a:pt x="2012389" y="5835485"/>
                </a:cubicBezTo>
                <a:cubicBezTo>
                  <a:pt x="1967939" y="5867235"/>
                  <a:pt x="1929549" y="5909937"/>
                  <a:pt x="1879039" y="5930735"/>
                </a:cubicBezTo>
                <a:cubicBezTo>
                  <a:pt x="1819159" y="5955391"/>
                  <a:pt x="1753132" y="5964221"/>
                  <a:pt x="1688539" y="5968835"/>
                </a:cubicBezTo>
                <a:cubicBezTo>
                  <a:pt x="1396906" y="5989666"/>
                  <a:pt x="1104339" y="5994235"/>
                  <a:pt x="812239" y="6006935"/>
                </a:cubicBezTo>
                <a:cubicBezTo>
                  <a:pt x="786839" y="6019635"/>
                  <a:pt x="760121" y="6029984"/>
                  <a:pt x="736039" y="6045035"/>
                </a:cubicBezTo>
                <a:cubicBezTo>
                  <a:pt x="604233" y="6127414"/>
                  <a:pt x="714968" y="6083809"/>
                  <a:pt x="602689" y="6121235"/>
                </a:cubicBezTo>
                <a:cubicBezTo>
                  <a:pt x="526489" y="6102185"/>
                  <a:pt x="446049" y="6095567"/>
                  <a:pt x="374089" y="6064085"/>
                </a:cubicBezTo>
                <a:cubicBezTo>
                  <a:pt x="312189" y="6037004"/>
                  <a:pt x="274643" y="5941069"/>
                  <a:pt x="240739" y="5892635"/>
                </a:cubicBezTo>
                <a:cubicBezTo>
                  <a:pt x="217422" y="5859325"/>
                  <a:pt x="189939" y="5829135"/>
                  <a:pt x="164539" y="5797385"/>
                </a:cubicBezTo>
                <a:cubicBezTo>
                  <a:pt x="158189" y="5778335"/>
                  <a:pt x="155452" y="5757670"/>
                  <a:pt x="145489" y="5740235"/>
                </a:cubicBezTo>
                <a:cubicBezTo>
                  <a:pt x="129737" y="5712668"/>
                  <a:pt x="101644" y="5692863"/>
                  <a:pt x="88339" y="5664035"/>
                </a:cubicBezTo>
                <a:cubicBezTo>
                  <a:pt x="63094" y="5609338"/>
                  <a:pt x="31189" y="5492585"/>
                  <a:pt x="31189" y="5492585"/>
                </a:cubicBezTo>
                <a:cubicBezTo>
                  <a:pt x="34486" y="5406870"/>
                  <a:pt x="0" y="5101810"/>
                  <a:pt x="69289" y="4940135"/>
                </a:cubicBezTo>
                <a:cubicBezTo>
                  <a:pt x="80476" y="4914033"/>
                  <a:pt x="94689" y="4889335"/>
                  <a:pt x="107389" y="4863935"/>
                </a:cubicBezTo>
                <a:cubicBezTo>
                  <a:pt x="120089" y="4794085"/>
                  <a:pt x="130863" y="4723857"/>
                  <a:pt x="145489" y="4654385"/>
                </a:cubicBezTo>
                <a:cubicBezTo>
                  <a:pt x="156276" y="4603145"/>
                  <a:pt x="172802" y="4553225"/>
                  <a:pt x="183589" y="4501985"/>
                </a:cubicBezTo>
                <a:cubicBezTo>
                  <a:pt x="198215" y="4432513"/>
                  <a:pt x="208989" y="4362285"/>
                  <a:pt x="221689" y="4292435"/>
                </a:cubicBezTo>
                <a:cubicBezTo>
                  <a:pt x="222828" y="4276489"/>
                  <a:pt x="224932" y="4030868"/>
                  <a:pt x="259789" y="3949535"/>
                </a:cubicBezTo>
                <a:cubicBezTo>
                  <a:pt x="268808" y="3928491"/>
                  <a:pt x="285189" y="3911435"/>
                  <a:pt x="297889" y="3892385"/>
                </a:cubicBezTo>
                <a:cubicBezTo>
                  <a:pt x="322722" y="3668892"/>
                  <a:pt x="302993" y="3776720"/>
                  <a:pt x="355039" y="3568535"/>
                </a:cubicBezTo>
                <a:lnTo>
                  <a:pt x="355039" y="3568535"/>
                </a:lnTo>
                <a:cubicBezTo>
                  <a:pt x="361389" y="3530435"/>
                  <a:pt x="362990" y="3491232"/>
                  <a:pt x="374089" y="3454235"/>
                </a:cubicBezTo>
                <a:cubicBezTo>
                  <a:pt x="382249" y="3427035"/>
                  <a:pt x="401642" y="3404402"/>
                  <a:pt x="412189" y="3378035"/>
                </a:cubicBezTo>
                <a:cubicBezTo>
                  <a:pt x="427104" y="3340747"/>
                  <a:pt x="439722" y="3302481"/>
                  <a:pt x="450289" y="3263735"/>
                </a:cubicBezTo>
                <a:cubicBezTo>
                  <a:pt x="458808" y="3232497"/>
                  <a:pt x="461486" y="3199897"/>
                  <a:pt x="469339" y="3168485"/>
                </a:cubicBezTo>
                <a:cubicBezTo>
                  <a:pt x="546850" y="2858439"/>
                  <a:pt x="478097" y="3147356"/>
                  <a:pt x="526489" y="2977985"/>
                </a:cubicBezTo>
                <a:cubicBezTo>
                  <a:pt x="533682" y="2952811"/>
                  <a:pt x="539189" y="2927185"/>
                  <a:pt x="545539" y="2901785"/>
                </a:cubicBezTo>
                <a:cubicBezTo>
                  <a:pt x="551889" y="2838285"/>
                  <a:pt x="557542" y="2774711"/>
                  <a:pt x="564589" y="2711285"/>
                </a:cubicBezTo>
                <a:cubicBezTo>
                  <a:pt x="570243" y="2660403"/>
                  <a:pt x="577657" y="2609730"/>
                  <a:pt x="583639" y="2558885"/>
                </a:cubicBezTo>
                <a:cubicBezTo>
                  <a:pt x="590358" y="2501777"/>
                  <a:pt x="596339" y="2444585"/>
                  <a:pt x="602689" y="2387435"/>
                </a:cubicBezTo>
                <a:cubicBezTo>
                  <a:pt x="596339" y="2196935"/>
                  <a:pt x="595170" y="2006192"/>
                  <a:pt x="583639" y="1815935"/>
                </a:cubicBezTo>
                <a:cubicBezTo>
                  <a:pt x="580337" y="1761448"/>
                  <a:pt x="549517" y="1747692"/>
                  <a:pt x="526489" y="1701635"/>
                </a:cubicBezTo>
                <a:cubicBezTo>
                  <a:pt x="512824" y="1674306"/>
                  <a:pt x="494493" y="1592700"/>
                  <a:pt x="488389" y="1568285"/>
                </a:cubicBezTo>
                <a:cubicBezTo>
                  <a:pt x="494739" y="1473035"/>
                  <a:pt x="466573" y="1368807"/>
                  <a:pt x="507439" y="1282535"/>
                </a:cubicBezTo>
                <a:cubicBezTo>
                  <a:pt x="544860" y="1203536"/>
                  <a:pt x="748398" y="1195265"/>
                  <a:pt x="812239" y="1187285"/>
                </a:cubicBezTo>
                <a:cubicBezTo>
                  <a:pt x="1057916" y="1117092"/>
                  <a:pt x="832657" y="1174914"/>
                  <a:pt x="1078939" y="1130135"/>
                </a:cubicBezTo>
                <a:cubicBezTo>
                  <a:pt x="1365655" y="1078005"/>
                  <a:pt x="983784" y="1141000"/>
                  <a:pt x="1212289" y="1092035"/>
                </a:cubicBezTo>
                <a:cubicBezTo>
                  <a:pt x="1219469" y="1090496"/>
                  <a:pt x="1459046" y="1048542"/>
                  <a:pt x="1517089" y="1034885"/>
                </a:cubicBezTo>
                <a:cubicBezTo>
                  <a:pt x="1593546" y="1016895"/>
                  <a:pt x="1668213" y="990648"/>
                  <a:pt x="1745689" y="977735"/>
                </a:cubicBezTo>
                <a:cubicBezTo>
                  <a:pt x="1783789" y="971385"/>
                  <a:pt x="1822283" y="967064"/>
                  <a:pt x="1859989" y="958685"/>
                </a:cubicBezTo>
                <a:cubicBezTo>
                  <a:pt x="1879591" y="954329"/>
                  <a:pt x="1897658" y="944505"/>
                  <a:pt x="1917139" y="939635"/>
                </a:cubicBezTo>
                <a:cubicBezTo>
                  <a:pt x="1948551" y="931782"/>
                  <a:pt x="1980639" y="926935"/>
                  <a:pt x="2012389" y="920585"/>
                </a:cubicBezTo>
                <a:cubicBezTo>
                  <a:pt x="2025089" y="901535"/>
                  <a:pt x="2045341" y="885744"/>
                  <a:pt x="2050489" y="863435"/>
                </a:cubicBezTo>
                <a:cubicBezTo>
                  <a:pt x="2079781" y="736505"/>
                  <a:pt x="2076158" y="674145"/>
                  <a:pt x="2050489" y="558635"/>
                </a:cubicBezTo>
                <a:cubicBezTo>
                  <a:pt x="2046133" y="539033"/>
                  <a:pt x="2037789" y="520535"/>
                  <a:pt x="2031439" y="501485"/>
                </a:cubicBezTo>
                <a:cubicBezTo>
                  <a:pt x="2037789" y="406235"/>
                  <a:pt x="2039947" y="310613"/>
                  <a:pt x="2050489" y="215735"/>
                </a:cubicBezTo>
                <a:cubicBezTo>
                  <a:pt x="2052707" y="195777"/>
                  <a:pt x="2056995" y="174265"/>
                  <a:pt x="2069539" y="158585"/>
                </a:cubicBezTo>
                <a:cubicBezTo>
                  <a:pt x="2083842" y="140707"/>
                  <a:pt x="2105767" y="129784"/>
                  <a:pt x="2126689" y="120485"/>
                </a:cubicBezTo>
                <a:cubicBezTo>
                  <a:pt x="2163389" y="104174"/>
                  <a:pt x="2240989" y="82385"/>
                  <a:pt x="2240989" y="82385"/>
                </a:cubicBezTo>
                <a:cubicBezTo>
                  <a:pt x="2323539" y="88735"/>
                  <a:pt x="2406412" y="91761"/>
                  <a:pt x="2488639" y="101435"/>
                </a:cubicBezTo>
                <a:cubicBezTo>
                  <a:pt x="2514641" y="104494"/>
                  <a:pt x="2539166" y="115350"/>
                  <a:pt x="2564839" y="120485"/>
                </a:cubicBezTo>
                <a:cubicBezTo>
                  <a:pt x="2656394" y="138796"/>
                  <a:pt x="2737891" y="146879"/>
                  <a:pt x="2831539" y="158585"/>
                </a:cubicBezTo>
                <a:cubicBezTo>
                  <a:pt x="2997278" y="213831"/>
                  <a:pt x="2807740" y="156080"/>
                  <a:pt x="3193489" y="196685"/>
                </a:cubicBezTo>
                <a:cubicBezTo>
                  <a:pt x="3213459" y="198787"/>
                  <a:pt x="3231158" y="210865"/>
                  <a:pt x="3250639" y="215735"/>
                </a:cubicBezTo>
                <a:cubicBezTo>
                  <a:pt x="3282051" y="223588"/>
                  <a:pt x="3314139" y="228435"/>
                  <a:pt x="3345889" y="234785"/>
                </a:cubicBezTo>
                <a:cubicBezTo>
                  <a:pt x="3415739" y="228435"/>
                  <a:pt x="3485843" y="224435"/>
                  <a:pt x="3555439" y="215735"/>
                </a:cubicBezTo>
                <a:cubicBezTo>
                  <a:pt x="3621102" y="207527"/>
                  <a:pt x="3663961" y="191619"/>
                  <a:pt x="3726889" y="177635"/>
                </a:cubicBezTo>
                <a:cubicBezTo>
                  <a:pt x="3758497" y="170611"/>
                  <a:pt x="3790901" y="167104"/>
                  <a:pt x="3822139" y="158585"/>
                </a:cubicBezTo>
                <a:cubicBezTo>
                  <a:pt x="3860885" y="148018"/>
                  <a:pt x="3898339" y="133185"/>
                  <a:pt x="3936439" y="120485"/>
                </a:cubicBezTo>
                <a:cubicBezTo>
                  <a:pt x="3955489" y="114135"/>
                  <a:pt x="3973898" y="105373"/>
                  <a:pt x="3993589" y="101435"/>
                </a:cubicBezTo>
                <a:cubicBezTo>
                  <a:pt x="4025339" y="95085"/>
                  <a:pt x="4057427" y="90238"/>
                  <a:pt x="4088839" y="82385"/>
                </a:cubicBezTo>
                <a:cubicBezTo>
                  <a:pt x="4108320" y="77515"/>
                  <a:pt x="4126142" y="66388"/>
                  <a:pt x="4145989" y="63335"/>
                </a:cubicBezTo>
                <a:cubicBezTo>
                  <a:pt x="4209064" y="53631"/>
                  <a:pt x="4272989" y="50635"/>
                  <a:pt x="4336489" y="44285"/>
                </a:cubicBezTo>
                <a:cubicBezTo>
                  <a:pt x="4368239" y="31585"/>
                  <a:pt x="4397578" y="7738"/>
                  <a:pt x="4431739" y="6185"/>
                </a:cubicBezTo>
                <a:cubicBezTo>
                  <a:pt x="4567814" y="0"/>
                  <a:pt x="4702473" y="5490"/>
                  <a:pt x="4831789" y="44285"/>
                </a:cubicBezTo>
                <a:lnTo>
                  <a:pt x="5003239" y="101435"/>
                </a:lnTo>
                <a:cubicBezTo>
                  <a:pt x="5022289" y="107785"/>
                  <a:pt x="5040391" y="118667"/>
                  <a:pt x="5060389" y="120485"/>
                </a:cubicBezTo>
                <a:lnTo>
                  <a:pt x="5269939" y="139535"/>
                </a:lnTo>
                <a:lnTo>
                  <a:pt x="5384239" y="177635"/>
                </a:lnTo>
                <a:cubicBezTo>
                  <a:pt x="5403289" y="183985"/>
                  <a:pt x="5421309" y="196685"/>
                  <a:pt x="5441389" y="196685"/>
                </a:cubicBezTo>
                <a:lnTo>
                  <a:pt x="5498539" y="177635"/>
                </a:lnTo>
                <a:close/>
              </a:path>
            </a:pathLst>
          </a:custGeom>
          <a:solidFill>
            <a:srgbClr val="EBE626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>
            <a:spLocks noChangeArrowheads="1"/>
          </p:cNvSpPr>
          <p:nvPr/>
        </p:nvSpPr>
        <p:spPr bwMode="auto">
          <a:xfrm>
            <a:off x="3276600" y="333375"/>
            <a:ext cx="32019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Assistance gravitationnelle</a:t>
            </a:r>
          </a:p>
        </p:txBody>
      </p:sp>
      <p:grpSp>
        <p:nvGrpSpPr>
          <p:cNvPr id="75778" name="Groupe 49"/>
          <p:cNvGrpSpPr>
            <a:grpSpLocks/>
          </p:cNvGrpSpPr>
          <p:nvPr/>
        </p:nvGrpSpPr>
        <p:grpSpPr bwMode="auto">
          <a:xfrm>
            <a:off x="1550988" y="3000375"/>
            <a:ext cx="2919412" cy="2138363"/>
            <a:chOff x="1541463" y="2084388"/>
            <a:chExt cx="2919838" cy="2138779"/>
          </a:xfrm>
        </p:grpSpPr>
        <p:sp>
          <p:nvSpPr>
            <p:cNvPr id="75780" name="Line 2"/>
            <p:cNvSpPr>
              <a:spLocks noChangeShapeType="1"/>
            </p:cNvSpPr>
            <p:nvPr/>
          </p:nvSpPr>
          <p:spPr bwMode="auto">
            <a:xfrm>
              <a:off x="3360738" y="2400300"/>
              <a:ext cx="0" cy="14398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81" name="Line 3"/>
            <p:cNvSpPr>
              <a:spLocks noChangeShapeType="1"/>
            </p:cNvSpPr>
            <p:nvPr/>
          </p:nvSpPr>
          <p:spPr bwMode="auto">
            <a:xfrm>
              <a:off x="2136775" y="2689225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82" name="Line 4"/>
            <p:cNvSpPr>
              <a:spLocks noChangeShapeType="1"/>
            </p:cNvSpPr>
            <p:nvPr/>
          </p:nvSpPr>
          <p:spPr bwMode="auto">
            <a:xfrm flipH="1">
              <a:off x="2136775" y="3049588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920930" y="2544853"/>
              <a:ext cx="215932" cy="2159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920930" y="3337170"/>
              <a:ext cx="215932" cy="2159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785" name="Line 7"/>
            <p:cNvSpPr>
              <a:spLocks noChangeShapeType="1"/>
            </p:cNvSpPr>
            <p:nvPr/>
          </p:nvSpPr>
          <p:spPr bwMode="auto">
            <a:xfrm>
              <a:off x="1849438" y="2328863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86" name="Text Box 9"/>
            <p:cNvSpPr txBox="1">
              <a:spLocks noChangeArrowheads="1"/>
            </p:cNvSpPr>
            <p:nvPr/>
          </p:nvSpPr>
          <p:spPr bwMode="auto">
            <a:xfrm>
              <a:off x="1541463" y="3884613"/>
              <a:ext cx="29198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Rebond sur la raquette immobile</a:t>
              </a:r>
            </a:p>
          </p:txBody>
        </p:sp>
        <p:sp>
          <p:nvSpPr>
            <p:cNvPr id="75787" name="Text Box 10"/>
            <p:cNvSpPr txBox="1">
              <a:spLocks noChangeArrowheads="1"/>
            </p:cNvSpPr>
            <p:nvPr/>
          </p:nvSpPr>
          <p:spPr bwMode="auto">
            <a:xfrm>
              <a:off x="1901825" y="2084388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</a:t>
              </a:r>
            </a:p>
          </p:txBody>
        </p:sp>
        <p:sp>
          <p:nvSpPr>
            <p:cNvPr id="75788" name="Line 11"/>
            <p:cNvSpPr>
              <a:spLocks noChangeShapeType="1"/>
            </p:cNvSpPr>
            <p:nvPr/>
          </p:nvSpPr>
          <p:spPr bwMode="auto">
            <a:xfrm flipH="1">
              <a:off x="1776415" y="3584586"/>
              <a:ext cx="43180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89" name="Text Box 12"/>
            <p:cNvSpPr txBox="1">
              <a:spLocks noChangeArrowheads="1"/>
            </p:cNvSpPr>
            <p:nvPr/>
          </p:nvSpPr>
          <p:spPr bwMode="auto">
            <a:xfrm>
              <a:off x="2062167" y="3605226"/>
              <a:ext cx="3238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v'</a:t>
              </a:r>
            </a:p>
          </p:txBody>
        </p:sp>
      </p:grpSp>
      <p:sp>
        <p:nvSpPr>
          <p:cNvPr id="75779" name="Text Box 13"/>
          <p:cNvSpPr txBox="1">
            <a:spLocks noChangeArrowheads="1"/>
          </p:cNvSpPr>
          <p:nvPr/>
        </p:nvSpPr>
        <p:spPr bwMode="auto">
          <a:xfrm>
            <a:off x="3286125" y="857250"/>
            <a:ext cx="314325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Rebond sur une raquette de tennis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8"/>
          <p:cNvSpPr txBox="1">
            <a:spLocks noChangeArrowheads="1"/>
          </p:cNvSpPr>
          <p:nvPr/>
        </p:nvSpPr>
        <p:spPr bwMode="auto">
          <a:xfrm>
            <a:off x="3276600" y="333375"/>
            <a:ext cx="32019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Assistance gravitationnelle</a:t>
            </a:r>
          </a:p>
        </p:txBody>
      </p:sp>
      <p:grpSp>
        <p:nvGrpSpPr>
          <p:cNvPr id="76802" name="Groupe 49"/>
          <p:cNvGrpSpPr>
            <a:grpSpLocks/>
          </p:cNvGrpSpPr>
          <p:nvPr/>
        </p:nvGrpSpPr>
        <p:grpSpPr bwMode="auto">
          <a:xfrm>
            <a:off x="1550988" y="3000375"/>
            <a:ext cx="2919412" cy="2138363"/>
            <a:chOff x="1541463" y="2084388"/>
            <a:chExt cx="2919838" cy="2138779"/>
          </a:xfrm>
        </p:grpSpPr>
        <p:sp>
          <p:nvSpPr>
            <p:cNvPr id="76823" name="Line 2"/>
            <p:cNvSpPr>
              <a:spLocks noChangeShapeType="1"/>
            </p:cNvSpPr>
            <p:nvPr/>
          </p:nvSpPr>
          <p:spPr bwMode="auto">
            <a:xfrm>
              <a:off x="3360738" y="2400300"/>
              <a:ext cx="0" cy="14398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24" name="Line 3"/>
            <p:cNvSpPr>
              <a:spLocks noChangeShapeType="1"/>
            </p:cNvSpPr>
            <p:nvPr/>
          </p:nvSpPr>
          <p:spPr bwMode="auto">
            <a:xfrm>
              <a:off x="2136775" y="2689225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25" name="Line 4"/>
            <p:cNvSpPr>
              <a:spLocks noChangeShapeType="1"/>
            </p:cNvSpPr>
            <p:nvPr/>
          </p:nvSpPr>
          <p:spPr bwMode="auto">
            <a:xfrm flipH="1">
              <a:off x="2136775" y="3049588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920930" y="2544853"/>
              <a:ext cx="215932" cy="2159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920930" y="3337170"/>
              <a:ext cx="215932" cy="2159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828" name="Line 7"/>
            <p:cNvSpPr>
              <a:spLocks noChangeShapeType="1"/>
            </p:cNvSpPr>
            <p:nvPr/>
          </p:nvSpPr>
          <p:spPr bwMode="auto">
            <a:xfrm>
              <a:off x="1849438" y="2328863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29" name="Text Box 9"/>
            <p:cNvSpPr txBox="1">
              <a:spLocks noChangeArrowheads="1"/>
            </p:cNvSpPr>
            <p:nvPr/>
          </p:nvSpPr>
          <p:spPr bwMode="auto">
            <a:xfrm>
              <a:off x="1541463" y="3884613"/>
              <a:ext cx="29198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Rebond sur la raquette immobile</a:t>
              </a:r>
            </a:p>
          </p:txBody>
        </p:sp>
        <p:sp>
          <p:nvSpPr>
            <p:cNvPr id="76830" name="Text Box 10"/>
            <p:cNvSpPr txBox="1">
              <a:spLocks noChangeArrowheads="1"/>
            </p:cNvSpPr>
            <p:nvPr/>
          </p:nvSpPr>
          <p:spPr bwMode="auto">
            <a:xfrm>
              <a:off x="1901825" y="2084388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</a:t>
              </a:r>
            </a:p>
          </p:txBody>
        </p:sp>
        <p:sp>
          <p:nvSpPr>
            <p:cNvPr id="76831" name="Line 11"/>
            <p:cNvSpPr>
              <a:spLocks noChangeShapeType="1"/>
            </p:cNvSpPr>
            <p:nvPr/>
          </p:nvSpPr>
          <p:spPr bwMode="auto">
            <a:xfrm flipH="1">
              <a:off x="1847853" y="3513148"/>
              <a:ext cx="43180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32" name="Text Box 12"/>
            <p:cNvSpPr txBox="1">
              <a:spLocks noChangeArrowheads="1"/>
            </p:cNvSpPr>
            <p:nvPr/>
          </p:nvSpPr>
          <p:spPr bwMode="auto">
            <a:xfrm>
              <a:off x="2133605" y="3513148"/>
              <a:ext cx="3238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v'</a:t>
              </a:r>
            </a:p>
          </p:txBody>
        </p:sp>
      </p:grpSp>
      <p:sp>
        <p:nvSpPr>
          <p:cNvPr id="76803" name="Text Box 13"/>
          <p:cNvSpPr txBox="1">
            <a:spLocks noChangeArrowheads="1"/>
          </p:cNvSpPr>
          <p:nvPr/>
        </p:nvSpPr>
        <p:spPr bwMode="auto">
          <a:xfrm>
            <a:off x="3286125" y="857250"/>
            <a:ext cx="314325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Rebond sur une raquette de tennis </a:t>
            </a:r>
          </a:p>
        </p:txBody>
      </p:sp>
      <p:grpSp>
        <p:nvGrpSpPr>
          <p:cNvPr id="76804" name="Groupe 54"/>
          <p:cNvGrpSpPr>
            <a:grpSpLocks/>
          </p:cNvGrpSpPr>
          <p:nvPr/>
        </p:nvGrpSpPr>
        <p:grpSpPr bwMode="auto">
          <a:xfrm>
            <a:off x="5286375" y="1428750"/>
            <a:ext cx="3303588" cy="2441575"/>
            <a:chOff x="5572132" y="1643050"/>
            <a:chExt cx="3303981" cy="2442163"/>
          </a:xfrm>
        </p:grpSpPr>
        <p:sp>
          <p:nvSpPr>
            <p:cNvPr id="76807" name="Line 15"/>
            <p:cNvSpPr>
              <a:spLocks noChangeShapeType="1"/>
            </p:cNvSpPr>
            <p:nvPr/>
          </p:nvSpPr>
          <p:spPr bwMode="auto">
            <a:xfrm>
              <a:off x="7786710" y="1928802"/>
              <a:ext cx="0" cy="1439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08" name="Line 16"/>
            <p:cNvSpPr>
              <a:spLocks noChangeShapeType="1"/>
            </p:cNvSpPr>
            <p:nvPr/>
          </p:nvSpPr>
          <p:spPr bwMode="auto">
            <a:xfrm>
              <a:off x="6529388" y="2219312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09" name="Line 17"/>
            <p:cNvSpPr>
              <a:spLocks noChangeShapeType="1"/>
            </p:cNvSpPr>
            <p:nvPr/>
          </p:nvSpPr>
          <p:spPr bwMode="auto">
            <a:xfrm flipH="1">
              <a:off x="6435725" y="2579675"/>
              <a:ext cx="1317625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6313583" y="2074954"/>
              <a:ext cx="215926" cy="2159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595" name="Oval 19"/>
            <p:cNvSpPr>
              <a:spLocks noChangeArrowheads="1"/>
            </p:cNvSpPr>
            <p:nvPr/>
          </p:nvSpPr>
          <p:spPr bwMode="auto">
            <a:xfrm>
              <a:off x="6313583" y="2722810"/>
              <a:ext cx="215926" cy="21595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812" name="Line 20"/>
            <p:cNvSpPr>
              <a:spLocks noChangeShapeType="1"/>
            </p:cNvSpPr>
            <p:nvPr/>
          </p:nvSpPr>
          <p:spPr bwMode="auto">
            <a:xfrm>
              <a:off x="6000760" y="1858950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13" name="Text Box 23"/>
            <p:cNvSpPr txBox="1">
              <a:spLocks noChangeArrowheads="1"/>
            </p:cNvSpPr>
            <p:nvPr/>
          </p:nvSpPr>
          <p:spPr bwMode="auto">
            <a:xfrm>
              <a:off x="5572132" y="3500438"/>
              <a:ext cx="330398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Rebond sur la raquette de vitesse</a:t>
              </a:r>
              <a:r>
                <a:rPr lang="fr-FR" sz="1600">
                  <a:solidFill>
                    <a:srgbClr val="808080"/>
                  </a:solidFill>
                  <a:latin typeface="Calibri" pitchFamily="34" charset="0"/>
                </a:rPr>
                <a:t> </a:t>
              </a:r>
              <a:r>
                <a:rPr lang="fr-FR" sz="1600">
                  <a:solidFill>
                    <a:srgbClr val="FF0000"/>
                  </a:solidFill>
                  <a:latin typeface="Calibri" pitchFamily="34" charset="0"/>
                </a:rPr>
                <a:t>u</a:t>
              </a:r>
            </a:p>
            <a:p>
              <a:pPr algn="ctr"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Vu par l’observateur fixé à la raquette</a:t>
              </a:r>
            </a:p>
          </p:txBody>
        </p:sp>
        <p:sp>
          <p:nvSpPr>
            <p:cNvPr id="76814" name="Text Box 24"/>
            <p:cNvSpPr txBox="1">
              <a:spLocks noChangeArrowheads="1"/>
            </p:cNvSpPr>
            <p:nvPr/>
          </p:nvSpPr>
          <p:spPr bwMode="auto">
            <a:xfrm>
              <a:off x="6386513" y="1643050"/>
              <a:ext cx="5116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V+u</a:t>
              </a:r>
            </a:p>
          </p:txBody>
        </p:sp>
        <p:sp>
          <p:nvSpPr>
            <p:cNvPr id="76815" name="Line 25"/>
            <p:cNvSpPr>
              <a:spLocks noChangeShapeType="1"/>
            </p:cNvSpPr>
            <p:nvPr/>
          </p:nvSpPr>
          <p:spPr bwMode="auto">
            <a:xfrm flipH="1">
              <a:off x="7520008" y="1671625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16" name="Line 26"/>
            <p:cNvSpPr>
              <a:spLocks noChangeShapeType="1"/>
            </p:cNvSpPr>
            <p:nvPr/>
          </p:nvSpPr>
          <p:spPr bwMode="auto">
            <a:xfrm flipH="1">
              <a:off x="6569092" y="2928934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17" name="Line 29"/>
            <p:cNvSpPr>
              <a:spLocks noChangeShapeType="1"/>
            </p:cNvSpPr>
            <p:nvPr/>
          </p:nvSpPr>
          <p:spPr bwMode="auto">
            <a:xfrm>
              <a:off x="6018243" y="1857364"/>
              <a:ext cx="812797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18" name="Text Box 30"/>
            <p:cNvSpPr txBox="1">
              <a:spLocks noChangeArrowheads="1"/>
            </p:cNvSpPr>
            <p:nvPr/>
          </p:nvSpPr>
          <p:spPr bwMode="auto">
            <a:xfrm>
              <a:off x="5572132" y="3000372"/>
              <a:ext cx="5325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v'+u</a:t>
              </a:r>
            </a:p>
          </p:txBody>
        </p:sp>
        <p:sp>
          <p:nvSpPr>
            <p:cNvPr id="76819" name="Text Box 31"/>
            <p:cNvSpPr txBox="1">
              <a:spLocks noChangeArrowheads="1"/>
            </p:cNvSpPr>
            <p:nvPr/>
          </p:nvSpPr>
          <p:spPr bwMode="auto">
            <a:xfrm>
              <a:off x="7500958" y="1643050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solidFill>
                    <a:srgbClr val="FF0000"/>
                  </a:solidFill>
                  <a:latin typeface="Calibri" pitchFamily="34" charset="0"/>
                </a:rPr>
                <a:t>u</a:t>
              </a:r>
            </a:p>
          </p:txBody>
        </p:sp>
        <p:sp>
          <p:nvSpPr>
            <p:cNvPr id="76820" name="Line 25"/>
            <p:cNvSpPr>
              <a:spLocks noChangeShapeType="1"/>
            </p:cNvSpPr>
            <p:nvPr/>
          </p:nvSpPr>
          <p:spPr bwMode="auto">
            <a:xfrm flipH="1">
              <a:off x="6140464" y="3071810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21" name="Line 25"/>
            <p:cNvSpPr>
              <a:spLocks noChangeShapeType="1"/>
            </p:cNvSpPr>
            <p:nvPr/>
          </p:nvSpPr>
          <p:spPr bwMode="auto">
            <a:xfrm>
              <a:off x="6402412" y="2000240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22" name="Line 29"/>
            <p:cNvSpPr>
              <a:spLocks noChangeShapeType="1"/>
            </p:cNvSpPr>
            <p:nvPr/>
          </p:nvSpPr>
          <p:spPr bwMode="auto">
            <a:xfrm flipH="1">
              <a:off x="6184923" y="2928934"/>
              <a:ext cx="812797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" name="Flèche droite 49"/>
          <p:cNvSpPr/>
          <p:nvPr/>
        </p:nvSpPr>
        <p:spPr>
          <a:xfrm rot="20230069">
            <a:off x="3770313" y="2643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4786313" y="1285875"/>
            <a:ext cx="3571875" cy="2000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8"/>
          <p:cNvSpPr txBox="1">
            <a:spLocks noChangeArrowheads="1"/>
          </p:cNvSpPr>
          <p:nvPr/>
        </p:nvSpPr>
        <p:spPr bwMode="auto">
          <a:xfrm>
            <a:off x="3276600" y="333375"/>
            <a:ext cx="32019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Assistance gravitationnelle</a:t>
            </a:r>
          </a:p>
        </p:txBody>
      </p:sp>
      <p:grpSp>
        <p:nvGrpSpPr>
          <p:cNvPr id="77826" name="Groupe 49"/>
          <p:cNvGrpSpPr>
            <a:grpSpLocks/>
          </p:cNvGrpSpPr>
          <p:nvPr/>
        </p:nvGrpSpPr>
        <p:grpSpPr bwMode="auto">
          <a:xfrm>
            <a:off x="1490663" y="3000375"/>
            <a:ext cx="2970212" cy="2138363"/>
            <a:chOff x="1490663" y="2084388"/>
            <a:chExt cx="2970638" cy="2138779"/>
          </a:xfrm>
        </p:grpSpPr>
        <p:sp>
          <p:nvSpPr>
            <p:cNvPr id="77865" name="Line 2"/>
            <p:cNvSpPr>
              <a:spLocks noChangeShapeType="1"/>
            </p:cNvSpPr>
            <p:nvPr/>
          </p:nvSpPr>
          <p:spPr bwMode="auto">
            <a:xfrm>
              <a:off x="3360738" y="2400300"/>
              <a:ext cx="0" cy="14398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66" name="Line 3"/>
            <p:cNvSpPr>
              <a:spLocks noChangeShapeType="1"/>
            </p:cNvSpPr>
            <p:nvPr/>
          </p:nvSpPr>
          <p:spPr bwMode="auto">
            <a:xfrm>
              <a:off x="2136775" y="2689225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67" name="Line 4"/>
            <p:cNvSpPr>
              <a:spLocks noChangeShapeType="1"/>
            </p:cNvSpPr>
            <p:nvPr/>
          </p:nvSpPr>
          <p:spPr bwMode="auto">
            <a:xfrm flipH="1">
              <a:off x="2136775" y="3049588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1920937" y="2544853"/>
              <a:ext cx="215931" cy="2159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920937" y="3337170"/>
              <a:ext cx="215931" cy="21594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870" name="Line 7"/>
            <p:cNvSpPr>
              <a:spLocks noChangeShapeType="1"/>
            </p:cNvSpPr>
            <p:nvPr/>
          </p:nvSpPr>
          <p:spPr bwMode="auto">
            <a:xfrm>
              <a:off x="1849438" y="2328863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71" name="Text Box 9"/>
            <p:cNvSpPr txBox="1">
              <a:spLocks noChangeArrowheads="1"/>
            </p:cNvSpPr>
            <p:nvPr/>
          </p:nvSpPr>
          <p:spPr bwMode="auto">
            <a:xfrm>
              <a:off x="1541463" y="3884613"/>
              <a:ext cx="29198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Rebond sur la raquette immobile</a:t>
              </a:r>
            </a:p>
          </p:txBody>
        </p:sp>
        <p:sp>
          <p:nvSpPr>
            <p:cNvPr id="77872" name="Text Box 10"/>
            <p:cNvSpPr txBox="1">
              <a:spLocks noChangeArrowheads="1"/>
            </p:cNvSpPr>
            <p:nvPr/>
          </p:nvSpPr>
          <p:spPr bwMode="auto">
            <a:xfrm>
              <a:off x="1901825" y="2084388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</a:t>
              </a:r>
            </a:p>
          </p:txBody>
        </p:sp>
        <p:sp>
          <p:nvSpPr>
            <p:cNvPr id="77873" name="Line 11"/>
            <p:cNvSpPr>
              <a:spLocks noChangeShapeType="1"/>
            </p:cNvSpPr>
            <p:nvPr/>
          </p:nvSpPr>
          <p:spPr bwMode="auto">
            <a:xfrm flipH="1">
              <a:off x="1490663" y="3479800"/>
              <a:ext cx="43180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74" name="Text Box 12"/>
            <p:cNvSpPr txBox="1">
              <a:spLocks noChangeArrowheads="1"/>
            </p:cNvSpPr>
            <p:nvPr/>
          </p:nvSpPr>
          <p:spPr bwMode="auto">
            <a:xfrm>
              <a:off x="1562100" y="3216275"/>
              <a:ext cx="3238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v'</a:t>
              </a:r>
            </a:p>
          </p:txBody>
        </p:sp>
      </p:grpSp>
      <p:sp>
        <p:nvSpPr>
          <p:cNvPr id="77827" name="Text Box 13"/>
          <p:cNvSpPr txBox="1">
            <a:spLocks noChangeArrowheads="1"/>
          </p:cNvSpPr>
          <p:nvPr/>
        </p:nvSpPr>
        <p:spPr bwMode="auto">
          <a:xfrm>
            <a:off x="3286125" y="857250"/>
            <a:ext cx="3143250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Rebond sur une raquette de tennis </a:t>
            </a:r>
          </a:p>
        </p:txBody>
      </p:sp>
      <p:sp>
        <p:nvSpPr>
          <p:cNvPr id="77828" name="Line 15"/>
          <p:cNvSpPr>
            <a:spLocks noChangeShapeType="1"/>
          </p:cNvSpPr>
          <p:nvPr/>
        </p:nvSpPr>
        <p:spPr bwMode="auto">
          <a:xfrm>
            <a:off x="7500938" y="1714500"/>
            <a:ext cx="0" cy="1439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829" name="Line 16"/>
          <p:cNvSpPr>
            <a:spLocks noChangeShapeType="1"/>
          </p:cNvSpPr>
          <p:nvPr/>
        </p:nvSpPr>
        <p:spPr bwMode="auto">
          <a:xfrm>
            <a:off x="6243638" y="2005013"/>
            <a:ext cx="1223962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830" name="Line 17"/>
          <p:cNvSpPr>
            <a:spLocks noChangeShapeType="1"/>
          </p:cNvSpPr>
          <p:nvPr/>
        </p:nvSpPr>
        <p:spPr bwMode="auto">
          <a:xfrm flipH="1">
            <a:off x="6149975" y="2365375"/>
            <a:ext cx="1317625" cy="250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6027738" y="1860550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6027738" y="2508250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833" name="Line 20"/>
          <p:cNvSpPr>
            <a:spLocks noChangeShapeType="1"/>
          </p:cNvSpPr>
          <p:nvPr/>
        </p:nvSpPr>
        <p:spPr bwMode="auto">
          <a:xfrm>
            <a:off x="5715000" y="164465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834" name="Text Box 23"/>
          <p:cNvSpPr txBox="1">
            <a:spLocks noChangeArrowheads="1"/>
          </p:cNvSpPr>
          <p:nvPr/>
        </p:nvSpPr>
        <p:spPr bwMode="auto">
          <a:xfrm>
            <a:off x="5286375" y="3286125"/>
            <a:ext cx="3303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Rebond sur la raquette de vitesse</a:t>
            </a:r>
            <a:r>
              <a:rPr lang="fr-FR" sz="160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u</a:t>
            </a:r>
          </a:p>
          <a:p>
            <a:pPr algn="ctr" eaLnBrk="0" hangingPunct="0"/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Vu par l’observateur fixé à la raquette</a:t>
            </a:r>
          </a:p>
        </p:txBody>
      </p:sp>
      <p:sp>
        <p:nvSpPr>
          <p:cNvPr id="77835" name="Text Box 24"/>
          <p:cNvSpPr txBox="1">
            <a:spLocks noChangeArrowheads="1"/>
          </p:cNvSpPr>
          <p:nvPr/>
        </p:nvSpPr>
        <p:spPr bwMode="auto">
          <a:xfrm>
            <a:off x="5214938" y="1500188"/>
            <a:ext cx="511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V+u</a:t>
            </a:r>
          </a:p>
        </p:txBody>
      </p:sp>
      <p:sp>
        <p:nvSpPr>
          <p:cNvPr id="77836" name="Line 25"/>
          <p:cNvSpPr>
            <a:spLocks noChangeShapeType="1"/>
          </p:cNvSpPr>
          <p:nvPr/>
        </p:nvSpPr>
        <p:spPr bwMode="auto">
          <a:xfrm flipH="1">
            <a:off x="7234238" y="1457325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837" name="Line 26"/>
          <p:cNvSpPr>
            <a:spLocks noChangeShapeType="1"/>
          </p:cNvSpPr>
          <p:nvPr/>
        </p:nvSpPr>
        <p:spPr bwMode="auto">
          <a:xfrm flipH="1">
            <a:off x="6283325" y="27146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838" name="Line 29"/>
          <p:cNvSpPr>
            <a:spLocks noChangeShapeType="1"/>
          </p:cNvSpPr>
          <p:nvPr/>
        </p:nvSpPr>
        <p:spPr bwMode="auto">
          <a:xfrm>
            <a:off x="5732463" y="1643063"/>
            <a:ext cx="812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839" name="Text Box 30"/>
          <p:cNvSpPr txBox="1">
            <a:spLocks noChangeArrowheads="1"/>
          </p:cNvSpPr>
          <p:nvPr/>
        </p:nvSpPr>
        <p:spPr bwMode="auto">
          <a:xfrm>
            <a:off x="5286375" y="2786063"/>
            <a:ext cx="531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v'+u</a:t>
            </a:r>
          </a:p>
        </p:txBody>
      </p:sp>
      <p:sp>
        <p:nvSpPr>
          <p:cNvPr id="77840" name="Text Box 31"/>
          <p:cNvSpPr txBox="1">
            <a:spLocks noChangeArrowheads="1"/>
          </p:cNvSpPr>
          <p:nvPr/>
        </p:nvSpPr>
        <p:spPr bwMode="auto">
          <a:xfrm>
            <a:off x="7215188" y="14287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77841" name="Line 25"/>
          <p:cNvSpPr>
            <a:spLocks noChangeShapeType="1"/>
          </p:cNvSpPr>
          <p:nvPr/>
        </p:nvSpPr>
        <p:spPr bwMode="auto">
          <a:xfrm flipH="1">
            <a:off x="5854700" y="2857500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842" name="Line 25"/>
          <p:cNvSpPr>
            <a:spLocks noChangeShapeType="1"/>
          </p:cNvSpPr>
          <p:nvPr/>
        </p:nvSpPr>
        <p:spPr bwMode="auto">
          <a:xfrm>
            <a:off x="6116638" y="1785938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843" name="Line 29"/>
          <p:cNvSpPr>
            <a:spLocks noChangeShapeType="1"/>
          </p:cNvSpPr>
          <p:nvPr/>
        </p:nvSpPr>
        <p:spPr bwMode="auto">
          <a:xfrm flipH="1">
            <a:off x="5899150" y="2714625"/>
            <a:ext cx="812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20230069">
            <a:off x="3770313" y="2643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77845" name="Groupe 55"/>
          <p:cNvGrpSpPr>
            <a:grpSpLocks/>
          </p:cNvGrpSpPr>
          <p:nvPr/>
        </p:nvGrpSpPr>
        <p:grpSpPr bwMode="auto">
          <a:xfrm>
            <a:off x="4857750" y="4071938"/>
            <a:ext cx="3527425" cy="2516187"/>
            <a:chOff x="4857752" y="4071942"/>
            <a:chExt cx="3527598" cy="2516190"/>
          </a:xfrm>
        </p:grpSpPr>
        <p:sp>
          <p:nvSpPr>
            <p:cNvPr id="77847" name="Line 15"/>
            <p:cNvSpPr>
              <a:spLocks noChangeShapeType="1"/>
            </p:cNvSpPr>
            <p:nvPr/>
          </p:nvSpPr>
          <p:spPr bwMode="auto">
            <a:xfrm>
              <a:off x="7450138" y="4502155"/>
              <a:ext cx="0" cy="1439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48" name="Line 16"/>
            <p:cNvSpPr>
              <a:spLocks noChangeShapeType="1"/>
            </p:cNvSpPr>
            <p:nvPr/>
          </p:nvSpPr>
          <p:spPr bwMode="auto">
            <a:xfrm>
              <a:off x="6226176" y="4791080"/>
              <a:ext cx="1223963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49" name="Line 17"/>
            <p:cNvSpPr>
              <a:spLocks noChangeShapeType="1"/>
            </p:cNvSpPr>
            <p:nvPr/>
          </p:nvSpPr>
          <p:spPr bwMode="auto">
            <a:xfrm flipH="1">
              <a:off x="6132513" y="5151443"/>
              <a:ext cx="1317625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6010334" y="4646618"/>
              <a:ext cx="215911" cy="2159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010334" y="5294318"/>
              <a:ext cx="215911" cy="2159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852" name="Line 20"/>
            <p:cNvSpPr>
              <a:spLocks noChangeShapeType="1"/>
            </p:cNvSpPr>
            <p:nvPr/>
          </p:nvSpPr>
          <p:spPr bwMode="auto">
            <a:xfrm>
              <a:off x="5938838" y="4430718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53" name="Line 21"/>
            <p:cNvSpPr>
              <a:spLocks noChangeShapeType="1"/>
            </p:cNvSpPr>
            <p:nvPr/>
          </p:nvSpPr>
          <p:spPr bwMode="auto">
            <a:xfrm>
              <a:off x="7596188" y="4646618"/>
              <a:ext cx="0" cy="1152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54" name="Line 22"/>
            <p:cNvSpPr>
              <a:spLocks noChangeShapeType="1"/>
            </p:cNvSpPr>
            <p:nvPr/>
          </p:nvSpPr>
          <p:spPr bwMode="auto">
            <a:xfrm>
              <a:off x="7739063" y="4718055"/>
              <a:ext cx="0" cy="1008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55" name="Text Box 24"/>
            <p:cNvSpPr txBox="1">
              <a:spLocks noChangeArrowheads="1"/>
            </p:cNvSpPr>
            <p:nvPr/>
          </p:nvSpPr>
          <p:spPr bwMode="auto">
            <a:xfrm>
              <a:off x="6083301" y="4214818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</a:t>
              </a:r>
            </a:p>
          </p:txBody>
        </p:sp>
        <p:sp>
          <p:nvSpPr>
            <p:cNvPr id="77856" name="Line 25"/>
            <p:cNvSpPr>
              <a:spLocks noChangeShapeType="1"/>
            </p:cNvSpPr>
            <p:nvPr/>
          </p:nvSpPr>
          <p:spPr bwMode="auto">
            <a:xfrm flipH="1">
              <a:off x="7113612" y="4330691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57" name="Line 26"/>
            <p:cNvSpPr>
              <a:spLocks noChangeShapeType="1"/>
            </p:cNvSpPr>
            <p:nvPr/>
          </p:nvSpPr>
          <p:spPr bwMode="auto">
            <a:xfrm flipH="1">
              <a:off x="6283340" y="5641992"/>
              <a:ext cx="4318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58" name="Line 27"/>
            <p:cNvSpPr>
              <a:spLocks noChangeShapeType="1"/>
            </p:cNvSpPr>
            <p:nvPr/>
          </p:nvSpPr>
          <p:spPr bwMode="auto">
            <a:xfrm flipH="1">
              <a:off x="5851540" y="5786454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59" name="Line 28"/>
            <p:cNvSpPr>
              <a:spLocks noChangeShapeType="1"/>
            </p:cNvSpPr>
            <p:nvPr/>
          </p:nvSpPr>
          <p:spPr bwMode="auto">
            <a:xfrm flipH="1">
              <a:off x="5419740" y="5786454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60" name="Line 29"/>
            <p:cNvSpPr>
              <a:spLocks noChangeShapeType="1"/>
            </p:cNvSpPr>
            <p:nvPr/>
          </p:nvSpPr>
          <p:spPr bwMode="auto">
            <a:xfrm flipH="1">
              <a:off x="5473715" y="5641992"/>
              <a:ext cx="1241425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61" name="Text Box 30"/>
            <p:cNvSpPr txBox="1">
              <a:spLocks noChangeArrowheads="1"/>
            </p:cNvSpPr>
            <p:nvPr/>
          </p:nvSpPr>
          <p:spPr bwMode="auto">
            <a:xfrm>
              <a:off x="5143504" y="5378466"/>
              <a:ext cx="6367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latin typeface="Calibri" pitchFamily="34" charset="0"/>
                </a:rPr>
                <a:t>v'+2u</a:t>
              </a:r>
            </a:p>
          </p:txBody>
        </p:sp>
        <p:sp>
          <p:nvSpPr>
            <p:cNvPr id="77862" name="Text Box 31"/>
            <p:cNvSpPr txBox="1">
              <a:spLocks noChangeArrowheads="1"/>
            </p:cNvSpPr>
            <p:nvPr/>
          </p:nvSpPr>
          <p:spPr bwMode="auto">
            <a:xfrm>
              <a:off x="7094562" y="4302116"/>
              <a:ext cx="2968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>
                  <a:solidFill>
                    <a:srgbClr val="FF0000"/>
                  </a:solidFill>
                  <a:latin typeface="Calibri" pitchFamily="34" charset="0"/>
                </a:rPr>
                <a:t>u</a:t>
              </a:r>
            </a:p>
          </p:txBody>
        </p:sp>
        <p:sp>
          <p:nvSpPr>
            <p:cNvPr id="77863" name="Text Box 23"/>
            <p:cNvSpPr txBox="1">
              <a:spLocks noChangeArrowheads="1"/>
            </p:cNvSpPr>
            <p:nvPr/>
          </p:nvSpPr>
          <p:spPr bwMode="auto">
            <a:xfrm>
              <a:off x="5268920" y="6003357"/>
              <a:ext cx="311643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Rebond sur la raquette de vitesse</a:t>
              </a:r>
              <a:r>
                <a:rPr lang="fr-FR" sz="1600">
                  <a:solidFill>
                    <a:srgbClr val="808080"/>
                  </a:solidFill>
                  <a:latin typeface="Calibri" pitchFamily="34" charset="0"/>
                </a:rPr>
                <a:t> </a:t>
              </a:r>
              <a:r>
                <a:rPr lang="fr-FR" sz="1600">
                  <a:solidFill>
                    <a:srgbClr val="FF0000"/>
                  </a:solidFill>
                  <a:latin typeface="Calibri" pitchFamily="34" charset="0"/>
                </a:rPr>
                <a:t>u</a:t>
              </a:r>
            </a:p>
            <a:p>
              <a:pPr algn="ctr" eaLnBrk="0" hangingPunct="0"/>
              <a:r>
                <a:rPr lang="fr-FR" sz="1600">
                  <a:solidFill>
                    <a:srgbClr val="000000"/>
                  </a:solidFill>
                  <a:latin typeface="Calibri" pitchFamily="34" charset="0"/>
                </a:rPr>
                <a:t>Vu par l’observateur immobile</a:t>
              </a:r>
            </a:p>
          </p:txBody>
        </p:sp>
        <p:sp>
          <p:nvSpPr>
            <p:cNvPr id="55" name="Flèche droite 54"/>
            <p:cNvSpPr/>
            <p:nvPr/>
          </p:nvSpPr>
          <p:spPr>
            <a:xfrm rot="5400000">
              <a:off x="4704569" y="4225125"/>
              <a:ext cx="790576" cy="4842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4786313" y="4000500"/>
            <a:ext cx="3500437" cy="2000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042988" y="765175"/>
            <a:ext cx="70739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 passage près d'une planète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: 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Arial" charset="0"/>
              </a:rPr>
              <a:t>C'est (presque !) pareil !</a:t>
            </a:r>
            <a:endParaRPr lang="fr-FR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8850" name="Line 4"/>
          <p:cNvSpPr>
            <a:spLocks noChangeShapeType="1"/>
          </p:cNvSpPr>
          <p:nvPr/>
        </p:nvSpPr>
        <p:spPr bwMode="auto">
          <a:xfrm flipH="1">
            <a:off x="1357313" y="4857750"/>
            <a:ext cx="43180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8851" name="Oval 5"/>
          <p:cNvSpPr>
            <a:spLocks noChangeArrowheads="1"/>
          </p:cNvSpPr>
          <p:nvPr/>
        </p:nvSpPr>
        <p:spPr bwMode="auto">
          <a:xfrm>
            <a:off x="2536825" y="2930525"/>
            <a:ext cx="609600" cy="6096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Arc 6"/>
          <p:cNvSpPr>
            <a:spLocks/>
          </p:cNvSpPr>
          <p:nvPr/>
        </p:nvSpPr>
        <p:spPr bwMode="auto">
          <a:xfrm>
            <a:off x="555625" y="1744663"/>
            <a:ext cx="2819400" cy="1490662"/>
          </a:xfrm>
          <a:custGeom>
            <a:avLst/>
            <a:gdLst>
              <a:gd name="T0" fmla="*/ 871142 w 21600"/>
              <a:gd name="T1" fmla="*/ 0 h 20543"/>
              <a:gd name="T2" fmla="*/ 2819400 w 21600"/>
              <a:gd name="T3" fmla="*/ 1490662 h 20543"/>
              <a:gd name="T4" fmla="*/ 0 w 21600"/>
              <a:gd name="T5" fmla="*/ 1490662 h 20543"/>
              <a:gd name="T6" fmla="*/ 0 60000 65536"/>
              <a:gd name="T7" fmla="*/ 0 60000 65536"/>
              <a:gd name="T8" fmla="*/ 0 60000 65536"/>
              <a:gd name="T9" fmla="*/ 0 w 21600"/>
              <a:gd name="T10" fmla="*/ 0 h 20543"/>
              <a:gd name="T11" fmla="*/ 21600 w 21600"/>
              <a:gd name="T12" fmla="*/ 20543 h 20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43" fill="none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</a:path>
              <a:path w="21600" h="20543" stroke="0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  <a:lnTo>
                  <a:pt x="0" y="20543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53" name="Arc 7"/>
          <p:cNvSpPr>
            <a:spLocks/>
          </p:cNvSpPr>
          <p:nvPr/>
        </p:nvSpPr>
        <p:spPr bwMode="auto">
          <a:xfrm flipV="1">
            <a:off x="555625" y="3235325"/>
            <a:ext cx="2819400" cy="1533525"/>
          </a:xfrm>
          <a:custGeom>
            <a:avLst/>
            <a:gdLst>
              <a:gd name="T0" fmla="*/ 917480 w 21600"/>
              <a:gd name="T1" fmla="*/ 0 h 20424"/>
              <a:gd name="T2" fmla="*/ 2819400 w 21600"/>
              <a:gd name="T3" fmla="*/ 1533525 h 20424"/>
              <a:gd name="T4" fmla="*/ 0 w 21600"/>
              <a:gd name="T5" fmla="*/ 1533525 h 20424"/>
              <a:gd name="T6" fmla="*/ 0 60000 65536"/>
              <a:gd name="T7" fmla="*/ 0 60000 65536"/>
              <a:gd name="T8" fmla="*/ 0 60000 65536"/>
              <a:gd name="T9" fmla="*/ 0 w 21600"/>
              <a:gd name="T10" fmla="*/ 0 h 20424"/>
              <a:gd name="T11" fmla="*/ 21600 w 21600"/>
              <a:gd name="T12" fmla="*/ 20424 h 20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24" fill="none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</a:path>
              <a:path w="21600" h="20424" stroke="0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  <a:lnTo>
                  <a:pt x="0" y="2042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1169988" y="4408488"/>
            <a:ext cx="322262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v'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1476375" y="1673225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1476375" y="4624388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1908175" y="3716338"/>
            <a:ext cx="173672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rgbClr val="808080"/>
                </a:solidFill>
                <a:latin typeface="Calibri" pitchFamily="34" charset="0"/>
              </a:rPr>
              <a:t>planète immobile</a:t>
            </a:r>
          </a:p>
        </p:txBody>
      </p:sp>
      <p:sp>
        <p:nvSpPr>
          <p:cNvPr id="78858" name="Line 13"/>
          <p:cNvSpPr>
            <a:spLocks noChangeShapeType="1"/>
          </p:cNvSpPr>
          <p:nvPr/>
        </p:nvSpPr>
        <p:spPr bwMode="auto">
          <a:xfrm>
            <a:off x="1547813" y="1584325"/>
            <a:ext cx="431800" cy="115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8859" name="Text Box 14"/>
          <p:cNvSpPr txBox="1">
            <a:spLocks noChangeArrowheads="1"/>
          </p:cNvSpPr>
          <p:nvPr/>
        </p:nvSpPr>
        <p:spPr bwMode="auto">
          <a:xfrm>
            <a:off x="1600200" y="13398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</a:t>
            </a:r>
          </a:p>
        </p:txBody>
      </p:sp>
      <p:sp>
        <p:nvSpPr>
          <p:cNvPr id="78860" name="Text Box 30"/>
          <p:cNvSpPr txBox="1">
            <a:spLocks noChangeArrowheads="1"/>
          </p:cNvSpPr>
          <p:nvPr/>
        </p:nvSpPr>
        <p:spPr bwMode="auto">
          <a:xfrm>
            <a:off x="3276600" y="333375"/>
            <a:ext cx="32019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Assistance gravitationnelle</a:t>
            </a:r>
          </a:p>
        </p:txBody>
      </p:sp>
      <p:sp>
        <p:nvSpPr>
          <p:cNvPr id="78861" name="ZoneTexte 14"/>
          <p:cNvSpPr txBox="1">
            <a:spLocks noChangeArrowheads="1"/>
          </p:cNvSpPr>
          <p:nvPr/>
        </p:nvSpPr>
        <p:spPr bwMode="auto">
          <a:xfrm>
            <a:off x="3500438" y="5140325"/>
            <a:ext cx="3170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Passage vu par l’observateur</a:t>
            </a:r>
          </a:p>
          <a:p>
            <a:pPr algn="ctr"/>
            <a:r>
              <a:rPr lang="fr-FR">
                <a:latin typeface="Calibri" pitchFamily="34" charset="0"/>
              </a:rPr>
              <a:t>situé sur une planète immobile </a:t>
            </a:r>
          </a:p>
        </p:txBody>
      </p:sp>
      <p:sp>
        <p:nvSpPr>
          <p:cNvPr id="78862" name="Oval 12"/>
          <p:cNvSpPr>
            <a:spLocks noChangeArrowheads="1"/>
          </p:cNvSpPr>
          <p:nvPr/>
        </p:nvSpPr>
        <p:spPr bwMode="auto">
          <a:xfrm>
            <a:off x="142875" y="1357313"/>
            <a:ext cx="4024313" cy="3968750"/>
          </a:xfrm>
          <a:prstGeom prst="ellips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5786438"/>
            <a:ext cx="1928813" cy="857250"/>
          </a:xfrm>
          <a:prstGeom prst="wedgeRectCallout">
            <a:avLst>
              <a:gd name="adj1" fmla="val 36855"/>
              <a:gd name="adj2" fmla="val -1135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8864" name="ZoneTexte 17"/>
          <p:cNvSpPr txBox="1">
            <a:spLocks noChangeArrowheads="1"/>
          </p:cNvSpPr>
          <p:nvPr/>
        </p:nvSpPr>
        <p:spPr bwMode="auto">
          <a:xfrm>
            <a:off x="1143000" y="5786438"/>
            <a:ext cx="1997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Sphère d’influence </a:t>
            </a:r>
          </a:p>
          <a:p>
            <a:pPr algn="ctr"/>
            <a:r>
              <a:rPr lang="fr-FR">
                <a:latin typeface="Calibri" pitchFamily="34" charset="0"/>
              </a:rPr>
              <a:t>gravitationnelle de </a:t>
            </a:r>
          </a:p>
          <a:p>
            <a:pPr algn="ctr"/>
            <a:r>
              <a:rPr lang="fr-FR">
                <a:latin typeface="Calibri" pitchFamily="34" charset="0"/>
              </a:rPr>
              <a:t>la planète</a:t>
            </a:r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319882" y="3250406"/>
            <a:ext cx="2501900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1042988" y="765175"/>
            <a:ext cx="70739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 passage près d'une planète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: 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Arial" charset="0"/>
              </a:rPr>
              <a:t>C'est (presque !) pareil !</a:t>
            </a:r>
            <a:endParaRPr lang="fr-FR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9874" name="Line 4"/>
          <p:cNvSpPr>
            <a:spLocks noChangeShapeType="1"/>
          </p:cNvSpPr>
          <p:nvPr/>
        </p:nvSpPr>
        <p:spPr bwMode="auto">
          <a:xfrm flipH="1">
            <a:off x="1357313" y="4857750"/>
            <a:ext cx="43180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75" name="Oval 5"/>
          <p:cNvSpPr>
            <a:spLocks noChangeArrowheads="1"/>
          </p:cNvSpPr>
          <p:nvPr/>
        </p:nvSpPr>
        <p:spPr bwMode="auto">
          <a:xfrm>
            <a:off x="2536825" y="2930525"/>
            <a:ext cx="609600" cy="6096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6" name="Arc 6"/>
          <p:cNvSpPr>
            <a:spLocks/>
          </p:cNvSpPr>
          <p:nvPr/>
        </p:nvSpPr>
        <p:spPr bwMode="auto">
          <a:xfrm>
            <a:off x="555625" y="1744663"/>
            <a:ext cx="2819400" cy="1490662"/>
          </a:xfrm>
          <a:custGeom>
            <a:avLst/>
            <a:gdLst>
              <a:gd name="T0" fmla="*/ 871142 w 21600"/>
              <a:gd name="T1" fmla="*/ 0 h 20543"/>
              <a:gd name="T2" fmla="*/ 2819400 w 21600"/>
              <a:gd name="T3" fmla="*/ 1490662 h 20543"/>
              <a:gd name="T4" fmla="*/ 0 w 21600"/>
              <a:gd name="T5" fmla="*/ 1490662 h 20543"/>
              <a:gd name="T6" fmla="*/ 0 60000 65536"/>
              <a:gd name="T7" fmla="*/ 0 60000 65536"/>
              <a:gd name="T8" fmla="*/ 0 60000 65536"/>
              <a:gd name="T9" fmla="*/ 0 w 21600"/>
              <a:gd name="T10" fmla="*/ 0 h 20543"/>
              <a:gd name="T11" fmla="*/ 21600 w 21600"/>
              <a:gd name="T12" fmla="*/ 20543 h 20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43" fill="none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</a:path>
              <a:path w="21600" h="20543" stroke="0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  <a:lnTo>
                  <a:pt x="0" y="20543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877" name="Arc 7"/>
          <p:cNvSpPr>
            <a:spLocks/>
          </p:cNvSpPr>
          <p:nvPr/>
        </p:nvSpPr>
        <p:spPr bwMode="auto">
          <a:xfrm flipV="1">
            <a:off x="555625" y="3235325"/>
            <a:ext cx="2819400" cy="1533525"/>
          </a:xfrm>
          <a:custGeom>
            <a:avLst/>
            <a:gdLst>
              <a:gd name="T0" fmla="*/ 917480 w 21600"/>
              <a:gd name="T1" fmla="*/ 0 h 20424"/>
              <a:gd name="T2" fmla="*/ 2819400 w 21600"/>
              <a:gd name="T3" fmla="*/ 1533525 h 20424"/>
              <a:gd name="T4" fmla="*/ 0 w 21600"/>
              <a:gd name="T5" fmla="*/ 1533525 h 20424"/>
              <a:gd name="T6" fmla="*/ 0 60000 65536"/>
              <a:gd name="T7" fmla="*/ 0 60000 65536"/>
              <a:gd name="T8" fmla="*/ 0 60000 65536"/>
              <a:gd name="T9" fmla="*/ 0 w 21600"/>
              <a:gd name="T10" fmla="*/ 0 h 20424"/>
              <a:gd name="T11" fmla="*/ 21600 w 21600"/>
              <a:gd name="T12" fmla="*/ 20424 h 20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24" fill="none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</a:path>
              <a:path w="21600" h="20424" stroke="0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  <a:lnTo>
                  <a:pt x="0" y="2042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1500188" y="5000625"/>
            <a:ext cx="322262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v'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1476375" y="1673225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1476375" y="4624388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1908175" y="3716338"/>
            <a:ext cx="1646238" cy="338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planète immobile</a:t>
            </a:r>
          </a:p>
        </p:txBody>
      </p:sp>
      <p:sp>
        <p:nvSpPr>
          <p:cNvPr id="79882" name="Oval 12"/>
          <p:cNvSpPr>
            <a:spLocks noChangeArrowheads="1"/>
          </p:cNvSpPr>
          <p:nvPr/>
        </p:nvSpPr>
        <p:spPr bwMode="auto">
          <a:xfrm>
            <a:off x="142875" y="1357313"/>
            <a:ext cx="4024313" cy="3968750"/>
          </a:xfrm>
          <a:prstGeom prst="ellips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1547813" y="1584325"/>
            <a:ext cx="431800" cy="115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1600200" y="13398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</a:t>
            </a:r>
          </a:p>
        </p:txBody>
      </p:sp>
      <p:sp>
        <p:nvSpPr>
          <p:cNvPr id="79885" name="Text Box 30"/>
          <p:cNvSpPr txBox="1">
            <a:spLocks noChangeArrowheads="1"/>
          </p:cNvSpPr>
          <p:nvPr/>
        </p:nvSpPr>
        <p:spPr bwMode="auto">
          <a:xfrm>
            <a:off x="3276600" y="333375"/>
            <a:ext cx="32019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Assistance gravitationnelle</a:t>
            </a:r>
          </a:p>
        </p:txBody>
      </p:sp>
      <p:sp>
        <p:nvSpPr>
          <p:cNvPr id="79886" name="Oval 5"/>
          <p:cNvSpPr>
            <a:spLocks noChangeArrowheads="1"/>
          </p:cNvSpPr>
          <p:nvPr/>
        </p:nvSpPr>
        <p:spPr bwMode="auto">
          <a:xfrm>
            <a:off x="6761163" y="2947988"/>
            <a:ext cx="609600" cy="6096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700713" y="1690688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700713" y="4641850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9889" name="Arc 6"/>
          <p:cNvSpPr>
            <a:spLocks/>
          </p:cNvSpPr>
          <p:nvPr/>
        </p:nvSpPr>
        <p:spPr bwMode="auto">
          <a:xfrm>
            <a:off x="4857750" y="1785938"/>
            <a:ext cx="2819400" cy="1490662"/>
          </a:xfrm>
          <a:custGeom>
            <a:avLst/>
            <a:gdLst>
              <a:gd name="T0" fmla="*/ 871142 w 21600"/>
              <a:gd name="T1" fmla="*/ 0 h 20543"/>
              <a:gd name="T2" fmla="*/ 2819400 w 21600"/>
              <a:gd name="T3" fmla="*/ 1490662 h 20543"/>
              <a:gd name="T4" fmla="*/ 0 w 21600"/>
              <a:gd name="T5" fmla="*/ 1490662 h 20543"/>
              <a:gd name="T6" fmla="*/ 0 60000 65536"/>
              <a:gd name="T7" fmla="*/ 0 60000 65536"/>
              <a:gd name="T8" fmla="*/ 0 60000 65536"/>
              <a:gd name="T9" fmla="*/ 0 w 21600"/>
              <a:gd name="T10" fmla="*/ 0 h 20543"/>
              <a:gd name="T11" fmla="*/ 21600 w 21600"/>
              <a:gd name="T12" fmla="*/ 20543 h 20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43" fill="none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</a:path>
              <a:path w="21600" h="20543" stroke="0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  <a:lnTo>
                  <a:pt x="0" y="20543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890" name="Arc 7"/>
          <p:cNvSpPr>
            <a:spLocks/>
          </p:cNvSpPr>
          <p:nvPr/>
        </p:nvSpPr>
        <p:spPr bwMode="auto">
          <a:xfrm flipV="1">
            <a:off x="4857750" y="3276600"/>
            <a:ext cx="2819400" cy="1533525"/>
          </a:xfrm>
          <a:custGeom>
            <a:avLst/>
            <a:gdLst>
              <a:gd name="T0" fmla="*/ 917480 w 21600"/>
              <a:gd name="T1" fmla="*/ 0 h 20424"/>
              <a:gd name="T2" fmla="*/ 2819400 w 21600"/>
              <a:gd name="T3" fmla="*/ 1533525 h 20424"/>
              <a:gd name="T4" fmla="*/ 0 w 21600"/>
              <a:gd name="T5" fmla="*/ 1533525 h 20424"/>
              <a:gd name="T6" fmla="*/ 0 60000 65536"/>
              <a:gd name="T7" fmla="*/ 0 60000 65536"/>
              <a:gd name="T8" fmla="*/ 0 60000 65536"/>
              <a:gd name="T9" fmla="*/ 0 w 21600"/>
              <a:gd name="T10" fmla="*/ 0 h 20424"/>
              <a:gd name="T11" fmla="*/ 21600 w 21600"/>
              <a:gd name="T12" fmla="*/ 20424 h 20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24" fill="none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</a:path>
              <a:path w="21600" h="20424" stroke="0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  <a:lnTo>
                  <a:pt x="0" y="2042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891" name="Line 20"/>
          <p:cNvSpPr>
            <a:spLocks noChangeShapeType="1"/>
          </p:cNvSpPr>
          <p:nvPr/>
        </p:nvSpPr>
        <p:spPr bwMode="auto">
          <a:xfrm>
            <a:off x="5483225" y="150177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92" name="Text Box 24"/>
          <p:cNvSpPr txBox="1">
            <a:spLocks noChangeArrowheads="1"/>
          </p:cNvSpPr>
          <p:nvPr/>
        </p:nvSpPr>
        <p:spPr bwMode="auto">
          <a:xfrm>
            <a:off x="6357938" y="1500188"/>
            <a:ext cx="511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V+u</a:t>
            </a:r>
          </a:p>
        </p:txBody>
      </p:sp>
      <p:sp>
        <p:nvSpPr>
          <p:cNvPr id="79893" name="Line 29"/>
          <p:cNvSpPr>
            <a:spLocks noChangeShapeType="1"/>
          </p:cNvSpPr>
          <p:nvPr/>
        </p:nvSpPr>
        <p:spPr bwMode="auto">
          <a:xfrm>
            <a:off x="5500688" y="1500188"/>
            <a:ext cx="812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94" name="Line 25"/>
          <p:cNvSpPr>
            <a:spLocks noChangeShapeType="1"/>
          </p:cNvSpPr>
          <p:nvPr/>
        </p:nvSpPr>
        <p:spPr bwMode="auto">
          <a:xfrm>
            <a:off x="5884863" y="1643063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95" name="Line 26"/>
          <p:cNvSpPr>
            <a:spLocks noChangeShapeType="1"/>
          </p:cNvSpPr>
          <p:nvPr/>
        </p:nvSpPr>
        <p:spPr bwMode="auto">
          <a:xfrm flipH="1">
            <a:off x="5837238" y="4805363"/>
            <a:ext cx="4318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96" name="Text Box 30"/>
          <p:cNvSpPr txBox="1">
            <a:spLocks noChangeArrowheads="1"/>
          </p:cNvSpPr>
          <p:nvPr/>
        </p:nvSpPr>
        <p:spPr bwMode="auto">
          <a:xfrm>
            <a:off x="4840288" y="4876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v'+u</a:t>
            </a: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H="1">
            <a:off x="5408613" y="4948238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98" name="Line 29"/>
          <p:cNvSpPr>
            <a:spLocks noChangeShapeType="1"/>
          </p:cNvSpPr>
          <p:nvPr/>
        </p:nvSpPr>
        <p:spPr bwMode="auto">
          <a:xfrm flipH="1">
            <a:off x="5453063" y="4805363"/>
            <a:ext cx="812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899" name="ZoneTexte 37"/>
          <p:cNvSpPr txBox="1">
            <a:spLocks noChangeArrowheads="1"/>
          </p:cNvSpPr>
          <p:nvPr/>
        </p:nvSpPr>
        <p:spPr bwMode="auto">
          <a:xfrm>
            <a:off x="4983163" y="5426075"/>
            <a:ext cx="3375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Vu par l’observateur</a:t>
            </a:r>
          </a:p>
          <a:p>
            <a:pPr algn="ctr"/>
            <a:r>
              <a:rPr lang="fr-FR">
                <a:latin typeface="Calibri" pitchFamily="34" charset="0"/>
              </a:rPr>
              <a:t>situé sur une planète de vitesse u </a:t>
            </a:r>
          </a:p>
        </p:txBody>
      </p:sp>
      <p:sp>
        <p:nvSpPr>
          <p:cNvPr id="79900" name="Line 25"/>
          <p:cNvSpPr>
            <a:spLocks noChangeShapeType="1"/>
          </p:cNvSpPr>
          <p:nvPr/>
        </p:nvSpPr>
        <p:spPr bwMode="auto">
          <a:xfrm flipH="1">
            <a:off x="6788150" y="2671763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901" name="Text Box 31"/>
          <p:cNvSpPr txBox="1">
            <a:spLocks noChangeArrowheads="1"/>
          </p:cNvSpPr>
          <p:nvPr/>
        </p:nvSpPr>
        <p:spPr bwMode="auto">
          <a:xfrm>
            <a:off x="6769100" y="26431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79902" name="Oval 12"/>
          <p:cNvSpPr>
            <a:spLocks noChangeArrowheads="1"/>
          </p:cNvSpPr>
          <p:nvPr/>
        </p:nvSpPr>
        <p:spPr bwMode="auto">
          <a:xfrm>
            <a:off x="4262438" y="1357313"/>
            <a:ext cx="4024312" cy="3968750"/>
          </a:xfrm>
          <a:prstGeom prst="ellips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903" name="ZoneTexte 40"/>
          <p:cNvSpPr txBox="1">
            <a:spLocks noChangeArrowheads="1"/>
          </p:cNvSpPr>
          <p:nvPr/>
        </p:nvSpPr>
        <p:spPr bwMode="auto">
          <a:xfrm>
            <a:off x="1143000" y="5786438"/>
            <a:ext cx="1997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Sphère d’influence </a:t>
            </a:r>
          </a:p>
          <a:p>
            <a:pPr algn="ctr"/>
            <a:r>
              <a:rPr lang="fr-FR">
                <a:latin typeface="Calibri" pitchFamily="34" charset="0"/>
              </a:rPr>
              <a:t>gravitationnelle de </a:t>
            </a:r>
          </a:p>
          <a:p>
            <a:pPr algn="ctr"/>
            <a:r>
              <a:rPr lang="fr-FR">
                <a:latin typeface="Calibri" pitchFamily="34" charset="0"/>
              </a:rPr>
              <a:t>la planète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43000" y="5786438"/>
            <a:ext cx="1928813" cy="857250"/>
          </a:xfrm>
          <a:prstGeom prst="wedgeRectCallout">
            <a:avLst>
              <a:gd name="adj1" fmla="val 36855"/>
              <a:gd name="adj2" fmla="val -1135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rot="5400000">
            <a:off x="319882" y="3250406"/>
            <a:ext cx="2501900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4537075" y="3249613"/>
            <a:ext cx="2500313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"/>
          <p:cNvSpPr txBox="1">
            <a:spLocks noChangeArrowheads="1"/>
          </p:cNvSpPr>
          <p:nvPr/>
        </p:nvSpPr>
        <p:spPr bwMode="auto">
          <a:xfrm>
            <a:off x="1285875" y="857250"/>
            <a:ext cx="70739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u="sng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 passage près d'une planète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: </a:t>
            </a:r>
            <a:r>
              <a:rPr lang="fr-FR">
                <a:solidFill>
                  <a:srgbClr val="000000"/>
                </a:solidFill>
                <a:latin typeface="Calibri" pitchFamily="34" charset="0"/>
                <a:cs typeface="Arial" charset="0"/>
              </a:rPr>
              <a:t>C'est (presque !) pareil !</a:t>
            </a:r>
            <a:endParaRPr lang="fr-FR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0898" name="Line 16"/>
          <p:cNvSpPr>
            <a:spLocks noChangeShapeType="1"/>
          </p:cNvSpPr>
          <p:nvPr/>
        </p:nvSpPr>
        <p:spPr bwMode="auto">
          <a:xfrm flipH="1">
            <a:off x="2649538" y="4768850"/>
            <a:ext cx="43180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899" name="Line 18"/>
          <p:cNvSpPr>
            <a:spLocks noChangeShapeType="1"/>
          </p:cNvSpPr>
          <p:nvPr/>
        </p:nvSpPr>
        <p:spPr bwMode="auto">
          <a:xfrm flipH="1">
            <a:off x="2217738" y="4913313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900" name="Line 19"/>
          <p:cNvSpPr>
            <a:spLocks noChangeShapeType="1"/>
          </p:cNvSpPr>
          <p:nvPr/>
        </p:nvSpPr>
        <p:spPr bwMode="auto">
          <a:xfrm flipH="1">
            <a:off x="1785938" y="4913313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901" name="Line 20"/>
          <p:cNvSpPr>
            <a:spLocks noChangeShapeType="1"/>
          </p:cNvSpPr>
          <p:nvPr/>
        </p:nvSpPr>
        <p:spPr bwMode="auto">
          <a:xfrm flipH="1">
            <a:off x="1839913" y="4768850"/>
            <a:ext cx="1241425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902" name="Text Box 21"/>
          <p:cNvSpPr txBox="1">
            <a:spLocks noChangeArrowheads="1"/>
          </p:cNvSpPr>
          <p:nvPr/>
        </p:nvSpPr>
        <p:spPr bwMode="auto">
          <a:xfrm>
            <a:off x="1858963" y="4481513"/>
            <a:ext cx="636587" cy="338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v'+2u</a:t>
            </a:r>
          </a:p>
        </p:txBody>
      </p:sp>
      <p:sp>
        <p:nvSpPr>
          <p:cNvPr id="80903" name="Oval 22"/>
          <p:cNvSpPr>
            <a:spLocks noChangeArrowheads="1"/>
          </p:cNvSpPr>
          <p:nvPr/>
        </p:nvSpPr>
        <p:spPr bwMode="auto">
          <a:xfrm>
            <a:off x="4187825" y="2930525"/>
            <a:ext cx="609600" cy="6096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904" name="Arc 23"/>
          <p:cNvSpPr>
            <a:spLocks/>
          </p:cNvSpPr>
          <p:nvPr/>
        </p:nvSpPr>
        <p:spPr bwMode="auto">
          <a:xfrm>
            <a:off x="2206625" y="1744663"/>
            <a:ext cx="2819400" cy="1490662"/>
          </a:xfrm>
          <a:custGeom>
            <a:avLst/>
            <a:gdLst>
              <a:gd name="T0" fmla="*/ 871142 w 21600"/>
              <a:gd name="T1" fmla="*/ 0 h 20543"/>
              <a:gd name="T2" fmla="*/ 2819400 w 21600"/>
              <a:gd name="T3" fmla="*/ 1490662 h 20543"/>
              <a:gd name="T4" fmla="*/ 0 w 21600"/>
              <a:gd name="T5" fmla="*/ 1490662 h 20543"/>
              <a:gd name="T6" fmla="*/ 0 60000 65536"/>
              <a:gd name="T7" fmla="*/ 0 60000 65536"/>
              <a:gd name="T8" fmla="*/ 0 60000 65536"/>
              <a:gd name="T9" fmla="*/ 0 w 21600"/>
              <a:gd name="T10" fmla="*/ 0 h 20543"/>
              <a:gd name="T11" fmla="*/ 21600 w 21600"/>
              <a:gd name="T12" fmla="*/ 20543 h 20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43" fill="none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</a:path>
              <a:path w="21600" h="20543" stroke="0" extrusionOk="0">
                <a:moveTo>
                  <a:pt x="6674" y="-1"/>
                </a:moveTo>
                <a:cubicBezTo>
                  <a:pt x="15574" y="2891"/>
                  <a:pt x="21600" y="11185"/>
                  <a:pt x="21600" y="20543"/>
                </a:cubicBezTo>
                <a:lnTo>
                  <a:pt x="0" y="20543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905" name="Arc 24"/>
          <p:cNvSpPr>
            <a:spLocks/>
          </p:cNvSpPr>
          <p:nvPr/>
        </p:nvSpPr>
        <p:spPr bwMode="auto">
          <a:xfrm flipV="1">
            <a:off x="2206625" y="3235325"/>
            <a:ext cx="2819400" cy="1533525"/>
          </a:xfrm>
          <a:custGeom>
            <a:avLst/>
            <a:gdLst>
              <a:gd name="T0" fmla="*/ 917480 w 21600"/>
              <a:gd name="T1" fmla="*/ 0 h 20424"/>
              <a:gd name="T2" fmla="*/ 2819400 w 21600"/>
              <a:gd name="T3" fmla="*/ 1533525 h 20424"/>
              <a:gd name="T4" fmla="*/ 0 w 21600"/>
              <a:gd name="T5" fmla="*/ 1533525 h 20424"/>
              <a:gd name="T6" fmla="*/ 0 60000 65536"/>
              <a:gd name="T7" fmla="*/ 0 60000 65536"/>
              <a:gd name="T8" fmla="*/ 0 60000 65536"/>
              <a:gd name="T9" fmla="*/ 0 w 21600"/>
              <a:gd name="T10" fmla="*/ 0 h 20424"/>
              <a:gd name="T11" fmla="*/ 21600 w 21600"/>
              <a:gd name="T12" fmla="*/ 20424 h 20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424" fill="none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</a:path>
              <a:path w="21600" h="20424" stroke="0" extrusionOk="0">
                <a:moveTo>
                  <a:pt x="7029" y="-1"/>
                </a:moveTo>
                <a:cubicBezTo>
                  <a:pt x="15747" y="3000"/>
                  <a:pt x="21600" y="11203"/>
                  <a:pt x="21600" y="20424"/>
                </a:cubicBezTo>
                <a:lnTo>
                  <a:pt x="0" y="2042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073400" y="1643063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3127375" y="4613275"/>
            <a:ext cx="2159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0908" name="Line 29"/>
          <p:cNvSpPr>
            <a:spLocks noChangeShapeType="1"/>
          </p:cNvSpPr>
          <p:nvPr/>
        </p:nvSpPr>
        <p:spPr bwMode="auto">
          <a:xfrm>
            <a:off x="3198813" y="1584325"/>
            <a:ext cx="431800" cy="115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909" name="Text Box 30"/>
          <p:cNvSpPr txBox="1">
            <a:spLocks noChangeArrowheads="1"/>
          </p:cNvSpPr>
          <p:nvPr/>
        </p:nvSpPr>
        <p:spPr bwMode="auto">
          <a:xfrm>
            <a:off x="3429000" y="13398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alibri" pitchFamily="34" charset="0"/>
              </a:rPr>
              <a:t>v</a:t>
            </a:r>
          </a:p>
        </p:txBody>
      </p:sp>
      <p:sp>
        <p:nvSpPr>
          <p:cNvPr id="80910" name="Text Box 31"/>
          <p:cNvSpPr txBox="1">
            <a:spLocks noChangeArrowheads="1"/>
          </p:cNvSpPr>
          <p:nvPr/>
        </p:nvSpPr>
        <p:spPr bwMode="auto">
          <a:xfrm>
            <a:off x="3276600" y="333375"/>
            <a:ext cx="32019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Assistance gravitationnelle</a:t>
            </a:r>
          </a:p>
        </p:txBody>
      </p:sp>
      <p:sp>
        <p:nvSpPr>
          <p:cNvPr id="80911" name="Line 25"/>
          <p:cNvSpPr>
            <a:spLocks noChangeShapeType="1"/>
          </p:cNvSpPr>
          <p:nvPr/>
        </p:nvSpPr>
        <p:spPr bwMode="auto">
          <a:xfrm flipH="1">
            <a:off x="4233863" y="2671763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912" name="Text Box 31"/>
          <p:cNvSpPr txBox="1">
            <a:spLocks noChangeArrowheads="1"/>
          </p:cNvSpPr>
          <p:nvPr/>
        </p:nvSpPr>
        <p:spPr bwMode="auto">
          <a:xfrm>
            <a:off x="4214813" y="26431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rgbClr val="FF0000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0913" name="ZoneTexte 34"/>
          <p:cNvSpPr txBox="1">
            <a:spLocks noChangeArrowheads="1"/>
          </p:cNvSpPr>
          <p:nvPr/>
        </p:nvSpPr>
        <p:spPr bwMode="auto">
          <a:xfrm>
            <a:off x="2214563" y="5214938"/>
            <a:ext cx="2076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Vu par l’observateur</a:t>
            </a:r>
          </a:p>
          <a:p>
            <a:pPr algn="ctr"/>
            <a:r>
              <a:rPr lang="fr-FR">
                <a:latin typeface="Calibri" pitchFamily="34" charset="0"/>
              </a:rPr>
              <a:t>situé sur le Soleil</a:t>
            </a:r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1965325" y="3249613"/>
            <a:ext cx="2500313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http://upload.wikimedia.org/wikipedia/commons/thumb/3/3c/Galileo-key-events-fr.png/800px-Galileo-key-events-f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762000"/>
            <a:ext cx="61849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ZoneTexte 2"/>
          <p:cNvSpPr txBox="1">
            <a:spLocks noChangeArrowheads="1"/>
          </p:cNvSpPr>
          <p:nvPr/>
        </p:nvSpPr>
        <p:spPr bwMode="auto">
          <a:xfrm>
            <a:off x="1357313" y="285750"/>
            <a:ext cx="426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Exemple : lancement de Galileo vers Jupiter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6988"/>
            <a:ext cx="9396413" cy="7075488"/>
          </a:xfrm>
          <a:ln>
            <a:solidFill>
              <a:schemeClr val="bg1"/>
            </a:solidFill>
          </a:ln>
        </p:spPr>
      </p:pic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4643438" y="614363"/>
            <a:ext cx="1584325" cy="36671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30000 pc</a:t>
            </a:r>
          </a:p>
        </p:txBody>
      </p:sp>
      <p:sp>
        <p:nvSpPr>
          <p:cNvPr id="82947" name="Line 4"/>
          <p:cNvSpPr>
            <a:spLocks noChangeShapeType="1"/>
          </p:cNvSpPr>
          <p:nvPr/>
        </p:nvSpPr>
        <p:spPr bwMode="auto">
          <a:xfrm>
            <a:off x="684213" y="1125538"/>
            <a:ext cx="8280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176463" y="207963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latin typeface="Calibri" pitchFamily="34" charset="0"/>
              </a:rPr>
              <a:t>La course du Soleil dans la Galaxie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0"/>
          <p:cNvSpPr>
            <a:spLocks noChangeArrowheads="1"/>
          </p:cNvSpPr>
          <p:nvPr/>
        </p:nvSpPr>
        <p:spPr bwMode="auto">
          <a:xfrm>
            <a:off x="539750" y="1412875"/>
            <a:ext cx="860425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83970" name="Picture 5" descr="oscillations galactique du sole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565400"/>
            <a:ext cx="5638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6"/>
          <p:cNvSpPr txBox="1">
            <a:spLocks noChangeArrowheads="1"/>
          </p:cNvSpPr>
          <p:nvPr/>
        </p:nvSpPr>
        <p:spPr bwMode="auto">
          <a:xfrm>
            <a:off x="2176463" y="280988"/>
            <a:ext cx="376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La course du Soleil dans la Galaxie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5435600" y="45085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435600" y="35020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435600" y="36449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59425" y="337661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+/-80pc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084888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084888" y="50133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237413" y="50133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288213" y="43846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+/-400pc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5724525" y="6092825"/>
            <a:ext cx="7921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711950" y="589756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220 km/sec</a:t>
            </a:r>
          </a:p>
        </p:txBody>
      </p:sp>
      <p:sp>
        <p:nvSpPr>
          <p:cNvPr id="83982" name="Text Box 17"/>
          <p:cNvSpPr txBox="1">
            <a:spLocks noChangeArrowheads="1"/>
          </p:cNvSpPr>
          <p:nvPr/>
        </p:nvSpPr>
        <p:spPr bwMode="auto">
          <a:xfrm>
            <a:off x="3400425" y="5176838"/>
            <a:ext cx="2266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Centre de la Galaxie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2555875" y="4508500"/>
            <a:ext cx="1728788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 rot="-1704548">
            <a:off x="2711450" y="47180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8200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6" grpId="0"/>
      <p:bldP spid="9227" grpId="0" animBg="1"/>
      <p:bldP spid="9228" grpId="0" animBg="1"/>
      <p:bldP spid="9229" grpId="0" animBg="1"/>
      <p:bldP spid="9230" grpId="0"/>
      <p:bldP spid="9231" grpId="0" animBg="1"/>
      <p:bldP spid="9232" grpId="0"/>
      <p:bldP spid="9234" grpId="0" animBg="1"/>
      <p:bldP spid="92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course galactique du soleil-coor-cyl-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56126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11188" y="0"/>
            <a:ext cx="7921625" cy="8366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58888" y="5897563"/>
            <a:ext cx="5546725" cy="641350"/>
            <a:chOff x="793" y="3715"/>
            <a:chExt cx="3494" cy="404"/>
          </a:xfrm>
        </p:grpSpPr>
        <p:sp>
          <p:nvSpPr>
            <p:cNvPr id="84996" name="Line 8"/>
            <p:cNvSpPr>
              <a:spLocks noChangeShapeType="1"/>
            </p:cNvSpPr>
            <p:nvPr/>
          </p:nvSpPr>
          <p:spPr bwMode="auto">
            <a:xfrm>
              <a:off x="793" y="3838"/>
              <a:ext cx="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997" name="Line 9"/>
            <p:cNvSpPr>
              <a:spLocks noChangeShapeType="1"/>
            </p:cNvSpPr>
            <p:nvPr/>
          </p:nvSpPr>
          <p:spPr bwMode="auto">
            <a:xfrm>
              <a:off x="930" y="397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998" name="Line 10"/>
            <p:cNvSpPr>
              <a:spLocks noChangeShapeType="1"/>
            </p:cNvSpPr>
            <p:nvPr/>
          </p:nvSpPr>
          <p:spPr bwMode="auto">
            <a:xfrm flipH="1">
              <a:off x="930" y="3974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999" name="Text Box 11"/>
            <p:cNvSpPr txBox="1">
              <a:spLocks noChangeArrowheads="1"/>
            </p:cNvSpPr>
            <p:nvPr/>
          </p:nvSpPr>
          <p:spPr bwMode="auto">
            <a:xfrm>
              <a:off x="1416" y="3715"/>
              <a:ext cx="28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Eres glaciaires</a:t>
              </a:r>
            </a:p>
            <a:p>
              <a:r>
                <a:rPr lang="fr-FR">
                  <a:latin typeface="Calibri" pitchFamily="34" charset="0"/>
                </a:rPr>
                <a:t>Epoque de grandes destructions d'espèces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6"/>
          <p:cNvSpPr/>
          <p:nvPr/>
        </p:nvSpPr>
        <p:spPr>
          <a:xfrm>
            <a:off x="-2714625" y="-500063"/>
            <a:ext cx="6588125" cy="6127751"/>
          </a:xfrm>
          <a:custGeom>
            <a:avLst/>
            <a:gdLst>
              <a:gd name="connsiteX0" fmla="*/ 5498539 w 6588727"/>
              <a:gd name="connsiteY0" fmla="*/ 177635 h 6127414"/>
              <a:gd name="connsiteX1" fmla="*/ 5555689 w 6588727"/>
              <a:gd name="connsiteY1" fmla="*/ 215735 h 6127414"/>
              <a:gd name="connsiteX2" fmla="*/ 5612839 w 6588727"/>
              <a:gd name="connsiteY2" fmla="*/ 349085 h 6127414"/>
              <a:gd name="connsiteX3" fmla="*/ 5631889 w 6588727"/>
              <a:gd name="connsiteY3" fmla="*/ 425285 h 6127414"/>
              <a:gd name="connsiteX4" fmla="*/ 5708089 w 6588727"/>
              <a:gd name="connsiteY4" fmla="*/ 577685 h 6127414"/>
              <a:gd name="connsiteX5" fmla="*/ 5727139 w 6588727"/>
              <a:gd name="connsiteY5" fmla="*/ 672935 h 6127414"/>
              <a:gd name="connsiteX6" fmla="*/ 5765239 w 6588727"/>
              <a:gd name="connsiteY6" fmla="*/ 787235 h 6127414"/>
              <a:gd name="connsiteX7" fmla="*/ 5784289 w 6588727"/>
              <a:gd name="connsiteY7" fmla="*/ 844385 h 6127414"/>
              <a:gd name="connsiteX8" fmla="*/ 5822389 w 6588727"/>
              <a:gd name="connsiteY8" fmla="*/ 901535 h 6127414"/>
              <a:gd name="connsiteX9" fmla="*/ 5860489 w 6588727"/>
              <a:gd name="connsiteY9" fmla="*/ 1053935 h 6127414"/>
              <a:gd name="connsiteX10" fmla="*/ 5974789 w 6588727"/>
              <a:gd name="connsiteY10" fmla="*/ 1168235 h 6127414"/>
              <a:gd name="connsiteX11" fmla="*/ 6050989 w 6588727"/>
              <a:gd name="connsiteY11" fmla="*/ 1187285 h 6127414"/>
              <a:gd name="connsiteX12" fmla="*/ 6184339 w 6588727"/>
              <a:gd name="connsiteY12" fmla="*/ 1263485 h 6127414"/>
              <a:gd name="connsiteX13" fmla="*/ 6241489 w 6588727"/>
              <a:gd name="connsiteY13" fmla="*/ 1301585 h 6127414"/>
              <a:gd name="connsiteX14" fmla="*/ 6355789 w 6588727"/>
              <a:gd name="connsiteY14" fmla="*/ 1415885 h 6127414"/>
              <a:gd name="connsiteX15" fmla="*/ 6431989 w 6588727"/>
              <a:gd name="connsiteY15" fmla="*/ 1530185 h 6127414"/>
              <a:gd name="connsiteX16" fmla="*/ 6470089 w 6588727"/>
              <a:gd name="connsiteY16" fmla="*/ 1587335 h 6127414"/>
              <a:gd name="connsiteX17" fmla="*/ 6546289 w 6588727"/>
              <a:gd name="connsiteY17" fmla="*/ 1739735 h 6127414"/>
              <a:gd name="connsiteX18" fmla="*/ 6546289 w 6588727"/>
              <a:gd name="connsiteY18" fmla="*/ 2425535 h 6127414"/>
              <a:gd name="connsiteX19" fmla="*/ 6489139 w 6588727"/>
              <a:gd name="connsiteY19" fmla="*/ 2558885 h 6127414"/>
              <a:gd name="connsiteX20" fmla="*/ 6393889 w 6588727"/>
              <a:gd name="connsiteY20" fmla="*/ 2768435 h 6127414"/>
              <a:gd name="connsiteX21" fmla="*/ 6279589 w 6588727"/>
              <a:gd name="connsiteY21" fmla="*/ 2920835 h 6127414"/>
              <a:gd name="connsiteX22" fmla="*/ 6260539 w 6588727"/>
              <a:gd name="connsiteY22" fmla="*/ 2997035 h 6127414"/>
              <a:gd name="connsiteX23" fmla="*/ 6184339 w 6588727"/>
              <a:gd name="connsiteY23" fmla="*/ 3054185 h 6127414"/>
              <a:gd name="connsiteX24" fmla="*/ 6050989 w 6588727"/>
              <a:gd name="connsiteY24" fmla="*/ 3130385 h 6127414"/>
              <a:gd name="connsiteX25" fmla="*/ 5993839 w 6588727"/>
              <a:gd name="connsiteY25" fmla="*/ 3206585 h 6127414"/>
              <a:gd name="connsiteX26" fmla="*/ 5955739 w 6588727"/>
              <a:gd name="connsiteY26" fmla="*/ 3263735 h 6127414"/>
              <a:gd name="connsiteX27" fmla="*/ 5898589 w 6588727"/>
              <a:gd name="connsiteY27" fmla="*/ 3282785 h 6127414"/>
              <a:gd name="connsiteX28" fmla="*/ 5841439 w 6588727"/>
              <a:gd name="connsiteY28" fmla="*/ 3320885 h 6127414"/>
              <a:gd name="connsiteX29" fmla="*/ 5669989 w 6588727"/>
              <a:gd name="connsiteY29" fmla="*/ 3397085 h 6127414"/>
              <a:gd name="connsiteX30" fmla="*/ 5593789 w 6588727"/>
              <a:gd name="connsiteY30" fmla="*/ 3511385 h 6127414"/>
              <a:gd name="connsiteX31" fmla="*/ 5555689 w 6588727"/>
              <a:gd name="connsiteY31" fmla="*/ 3759035 h 6127414"/>
              <a:gd name="connsiteX32" fmla="*/ 5517589 w 6588727"/>
              <a:gd name="connsiteY32" fmla="*/ 3930485 h 6127414"/>
              <a:gd name="connsiteX33" fmla="*/ 5479489 w 6588727"/>
              <a:gd name="connsiteY33" fmla="*/ 3987635 h 6127414"/>
              <a:gd name="connsiteX34" fmla="*/ 5384239 w 6588727"/>
              <a:gd name="connsiteY34" fmla="*/ 4197185 h 6127414"/>
              <a:gd name="connsiteX35" fmla="*/ 5346139 w 6588727"/>
              <a:gd name="connsiteY35" fmla="*/ 4273385 h 6127414"/>
              <a:gd name="connsiteX36" fmla="*/ 5288989 w 6588727"/>
              <a:gd name="connsiteY36" fmla="*/ 4292435 h 6127414"/>
              <a:gd name="connsiteX37" fmla="*/ 5231839 w 6588727"/>
              <a:gd name="connsiteY37" fmla="*/ 4349585 h 6127414"/>
              <a:gd name="connsiteX38" fmla="*/ 5174689 w 6588727"/>
              <a:gd name="connsiteY38" fmla="*/ 4368635 h 6127414"/>
              <a:gd name="connsiteX39" fmla="*/ 5117539 w 6588727"/>
              <a:gd name="connsiteY39" fmla="*/ 4406735 h 6127414"/>
              <a:gd name="connsiteX40" fmla="*/ 4984189 w 6588727"/>
              <a:gd name="connsiteY40" fmla="*/ 4559135 h 6127414"/>
              <a:gd name="connsiteX41" fmla="*/ 4927039 w 6588727"/>
              <a:gd name="connsiteY41" fmla="*/ 4578185 h 6127414"/>
              <a:gd name="connsiteX42" fmla="*/ 4736539 w 6588727"/>
              <a:gd name="connsiteY42" fmla="*/ 4749635 h 6127414"/>
              <a:gd name="connsiteX43" fmla="*/ 4660339 w 6588727"/>
              <a:gd name="connsiteY43" fmla="*/ 4806785 h 6127414"/>
              <a:gd name="connsiteX44" fmla="*/ 4507939 w 6588727"/>
              <a:gd name="connsiteY44" fmla="*/ 4882985 h 6127414"/>
              <a:gd name="connsiteX45" fmla="*/ 4431739 w 6588727"/>
              <a:gd name="connsiteY45" fmla="*/ 5016335 h 6127414"/>
              <a:gd name="connsiteX46" fmla="*/ 4393639 w 6588727"/>
              <a:gd name="connsiteY46" fmla="*/ 5168735 h 6127414"/>
              <a:gd name="connsiteX47" fmla="*/ 4336489 w 6588727"/>
              <a:gd name="connsiteY47" fmla="*/ 5225885 h 6127414"/>
              <a:gd name="connsiteX48" fmla="*/ 4241239 w 6588727"/>
              <a:gd name="connsiteY48" fmla="*/ 5359235 h 6127414"/>
              <a:gd name="connsiteX49" fmla="*/ 4145989 w 6588727"/>
              <a:gd name="connsiteY49" fmla="*/ 5378285 h 6127414"/>
              <a:gd name="connsiteX50" fmla="*/ 4012639 w 6588727"/>
              <a:gd name="connsiteY50" fmla="*/ 5416385 h 6127414"/>
              <a:gd name="connsiteX51" fmla="*/ 3917389 w 6588727"/>
              <a:gd name="connsiteY51" fmla="*/ 5454485 h 6127414"/>
              <a:gd name="connsiteX52" fmla="*/ 3574489 w 6588727"/>
              <a:gd name="connsiteY52" fmla="*/ 5492585 h 6127414"/>
              <a:gd name="connsiteX53" fmla="*/ 3422089 w 6588727"/>
              <a:gd name="connsiteY53" fmla="*/ 5511635 h 6127414"/>
              <a:gd name="connsiteX54" fmla="*/ 3307789 w 6588727"/>
              <a:gd name="connsiteY54" fmla="*/ 5530685 h 6127414"/>
              <a:gd name="connsiteX55" fmla="*/ 2736289 w 6588727"/>
              <a:gd name="connsiteY55" fmla="*/ 5568785 h 6127414"/>
              <a:gd name="connsiteX56" fmla="*/ 2660089 w 6588727"/>
              <a:gd name="connsiteY56" fmla="*/ 5587835 h 6127414"/>
              <a:gd name="connsiteX57" fmla="*/ 2545789 w 6588727"/>
              <a:gd name="connsiteY57" fmla="*/ 5606885 h 6127414"/>
              <a:gd name="connsiteX58" fmla="*/ 2450539 w 6588727"/>
              <a:gd name="connsiteY58" fmla="*/ 5644985 h 6127414"/>
              <a:gd name="connsiteX59" fmla="*/ 2393389 w 6588727"/>
              <a:gd name="connsiteY59" fmla="*/ 5664035 h 6127414"/>
              <a:gd name="connsiteX60" fmla="*/ 2260039 w 6588727"/>
              <a:gd name="connsiteY60" fmla="*/ 5721185 h 6127414"/>
              <a:gd name="connsiteX61" fmla="*/ 2221939 w 6588727"/>
              <a:gd name="connsiteY61" fmla="*/ 5778335 h 6127414"/>
              <a:gd name="connsiteX62" fmla="*/ 2145739 w 6588727"/>
              <a:gd name="connsiteY62" fmla="*/ 5797385 h 6127414"/>
              <a:gd name="connsiteX63" fmla="*/ 2012389 w 6588727"/>
              <a:gd name="connsiteY63" fmla="*/ 5835485 h 6127414"/>
              <a:gd name="connsiteX64" fmla="*/ 1879039 w 6588727"/>
              <a:gd name="connsiteY64" fmla="*/ 5930735 h 6127414"/>
              <a:gd name="connsiteX65" fmla="*/ 1688539 w 6588727"/>
              <a:gd name="connsiteY65" fmla="*/ 5968835 h 6127414"/>
              <a:gd name="connsiteX66" fmla="*/ 812239 w 6588727"/>
              <a:gd name="connsiteY66" fmla="*/ 6006935 h 6127414"/>
              <a:gd name="connsiteX67" fmla="*/ 736039 w 6588727"/>
              <a:gd name="connsiteY67" fmla="*/ 6045035 h 6127414"/>
              <a:gd name="connsiteX68" fmla="*/ 602689 w 6588727"/>
              <a:gd name="connsiteY68" fmla="*/ 6121235 h 6127414"/>
              <a:gd name="connsiteX69" fmla="*/ 374089 w 6588727"/>
              <a:gd name="connsiteY69" fmla="*/ 6064085 h 6127414"/>
              <a:gd name="connsiteX70" fmla="*/ 240739 w 6588727"/>
              <a:gd name="connsiteY70" fmla="*/ 5892635 h 6127414"/>
              <a:gd name="connsiteX71" fmla="*/ 164539 w 6588727"/>
              <a:gd name="connsiteY71" fmla="*/ 5797385 h 6127414"/>
              <a:gd name="connsiteX72" fmla="*/ 145489 w 6588727"/>
              <a:gd name="connsiteY72" fmla="*/ 5740235 h 6127414"/>
              <a:gd name="connsiteX73" fmla="*/ 88339 w 6588727"/>
              <a:gd name="connsiteY73" fmla="*/ 5664035 h 6127414"/>
              <a:gd name="connsiteX74" fmla="*/ 31189 w 6588727"/>
              <a:gd name="connsiteY74" fmla="*/ 5492585 h 6127414"/>
              <a:gd name="connsiteX75" fmla="*/ 69289 w 6588727"/>
              <a:gd name="connsiteY75" fmla="*/ 4940135 h 6127414"/>
              <a:gd name="connsiteX76" fmla="*/ 107389 w 6588727"/>
              <a:gd name="connsiteY76" fmla="*/ 4863935 h 6127414"/>
              <a:gd name="connsiteX77" fmla="*/ 145489 w 6588727"/>
              <a:gd name="connsiteY77" fmla="*/ 4654385 h 6127414"/>
              <a:gd name="connsiteX78" fmla="*/ 183589 w 6588727"/>
              <a:gd name="connsiteY78" fmla="*/ 4501985 h 6127414"/>
              <a:gd name="connsiteX79" fmla="*/ 221689 w 6588727"/>
              <a:gd name="connsiteY79" fmla="*/ 4292435 h 6127414"/>
              <a:gd name="connsiteX80" fmla="*/ 259789 w 6588727"/>
              <a:gd name="connsiteY80" fmla="*/ 3949535 h 6127414"/>
              <a:gd name="connsiteX81" fmla="*/ 297889 w 6588727"/>
              <a:gd name="connsiteY81" fmla="*/ 3892385 h 6127414"/>
              <a:gd name="connsiteX82" fmla="*/ 355039 w 6588727"/>
              <a:gd name="connsiteY82" fmla="*/ 3568535 h 6127414"/>
              <a:gd name="connsiteX83" fmla="*/ 355039 w 6588727"/>
              <a:gd name="connsiteY83" fmla="*/ 3568535 h 6127414"/>
              <a:gd name="connsiteX84" fmla="*/ 374089 w 6588727"/>
              <a:gd name="connsiteY84" fmla="*/ 3454235 h 6127414"/>
              <a:gd name="connsiteX85" fmla="*/ 412189 w 6588727"/>
              <a:gd name="connsiteY85" fmla="*/ 3378035 h 6127414"/>
              <a:gd name="connsiteX86" fmla="*/ 450289 w 6588727"/>
              <a:gd name="connsiteY86" fmla="*/ 3263735 h 6127414"/>
              <a:gd name="connsiteX87" fmla="*/ 469339 w 6588727"/>
              <a:gd name="connsiteY87" fmla="*/ 3168485 h 6127414"/>
              <a:gd name="connsiteX88" fmla="*/ 526489 w 6588727"/>
              <a:gd name="connsiteY88" fmla="*/ 2977985 h 6127414"/>
              <a:gd name="connsiteX89" fmla="*/ 545539 w 6588727"/>
              <a:gd name="connsiteY89" fmla="*/ 2901785 h 6127414"/>
              <a:gd name="connsiteX90" fmla="*/ 564589 w 6588727"/>
              <a:gd name="connsiteY90" fmla="*/ 2711285 h 6127414"/>
              <a:gd name="connsiteX91" fmla="*/ 583639 w 6588727"/>
              <a:gd name="connsiteY91" fmla="*/ 2558885 h 6127414"/>
              <a:gd name="connsiteX92" fmla="*/ 602689 w 6588727"/>
              <a:gd name="connsiteY92" fmla="*/ 2387435 h 6127414"/>
              <a:gd name="connsiteX93" fmla="*/ 583639 w 6588727"/>
              <a:gd name="connsiteY93" fmla="*/ 1815935 h 6127414"/>
              <a:gd name="connsiteX94" fmla="*/ 526489 w 6588727"/>
              <a:gd name="connsiteY94" fmla="*/ 1701635 h 6127414"/>
              <a:gd name="connsiteX95" fmla="*/ 488389 w 6588727"/>
              <a:gd name="connsiteY95" fmla="*/ 1568285 h 6127414"/>
              <a:gd name="connsiteX96" fmla="*/ 507439 w 6588727"/>
              <a:gd name="connsiteY96" fmla="*/ 1282535 h 6127414"/>
              <a:gd name="connsiteX97" fmla="*/ 812239 w 6588727"/>
              <a:gd name="connsiteY97" fmla="*/ 1187285 h 6127414"/>
              <a:gd name="connsiteX98" fmla="*/ 1078939 w 6588727"/>
              <a:gd name="connsiteY98" fmla="*/ 1130135 h 6127414"/>
              <a:gd name="connsiteX99" fmla="*/ 1212289 w 6588727"/>
              <a:gd name="connsiteY99" fmla="*/ 1092035 h 6127414"/>
              <a:gd name="connsiteX100" fmla="*/ 1517089 w 6588727"/>
              <a:gd name="connsiteY100" fmla="*/ 1034885 h 6127414"/>
              <a:gd name="connsiteX101" fmla="*/ 1745689 w 6588727"/>
              <a:gd name="connsiteY101" fmla="*/ 977735 h 6127414"/>
              <a:gd name="connsiteX102" fmla="*/ 1859989 w 6588727"/>
              <a:gd name="connsiteY102" fmla="*/ 958685 h 6127414"/>
              <a:gd name="connsiteX103" fmla="*/ 1917139 w 6588727"/>
              <a:gd name="connsiteY103" fmla="*/ 939635 h 6127414"/>
              <a:gd name="connsiteX104" fmla="*/ 2012389 w 6588727"/>
              <a:gd name="connsiteY104" fmla="*/ 920585 h 6127414"/>
              <a:gd name="connsiteX105" fmla="*/ 2050489 w 6588727"/>
              <a:gd name="connsiteY105" fmla="*/ 863435 h 6127414"/>
              <a:gd name="connsiteX106" fmla="*/ 2050489 w 6588727"/>
              <a:gd name="connsiteY106" fmla="*/ 558635 h 6127414"/>
              <a:gd name="connsiteX107" fmla="*/ 2031439 w 6588727"/>
              <a:gd name="connsiteY107" fmla="*/ 501485 h 6127414"/>
              <a:gd name="connsiteX108" fmla="*/ 2050489 w 6588727"/>
              <a:gd name="connsiteY108" fmla="*/ 215735 h 6127414"/>
              <a:gd name="connsiteX109" fmla="*/ 2069539 w 6588727"/>
              <a:gd name="connsiteY109" fmla="*/ 158585 h 6127414"/>
              <a:gd name="connsiteX110" fmla="*/ 2126689 w 6588727"/>
              <a:gd name="connsiteY110" fmla="*/ 120485 h 6127414"/>
              <a:gd name="connsiteX111" fmla="*/ 2240989 w 6588727"/>
              <a:gd name="connsiteY111" fmla="*/ 82385 h 6127414"/>
              <a:gd name="connsiteX112" fmla="*/ 2488639 w 6588727"/>
              <a:gd name="connsiteY112" fmla="*/ 101435 h 6127414"/>
              <a:gd name="connsiteX113" fmla="*/ 2564839 w 6588727"/>
              <a:gd name="connsiteY113" fmla="*/ 120485 h 6127414"/>
              <a:gd name="connsiteX114" fmla="*/ 2831539 w 6588727"/>
              <a:gd name="connsiteY114" fmla="*/ 158585 h 6127414"/>
              <a:gd name="connsiteX115" fmla="*/ 3193489 w 6588727"/>
              <a:gd name="connsiteY115" fmla="*/ 196685 h 6127414"/>
              <a:gd name="connsiteX116" fmla="*/ 3250639 w 6588727"/>
              <a:gd name="connsiteY116" fmla="*/ 215735 h 6127414"/>
              <a:gd name="connsiteX117" fmla="*/ 3345889 w 6588727"/>
              <a:gd name="connsiteY117" fmla="*/ 234785 h 6127414"/>
              <a:gd name="connsiteX118" fmla="*/ 3555439 w 6588727"/>
              <a:gd name="connsiteY118" fmla="*/ 215735 h 6127414"/>
              <a:gd name="connsiteX119" fmla="*/ 3726889 w 6588727"/>
              <a:gd name="connsiteY119" fmla="*/ 177635 h 6127414"/>
              <a:gd name="connsiteX120" fmla="*/ 3822139 w 6588727"/>
              <a:gd name="connsiteY120" fmla="*/ 158585 h 6127414"/>
              <a:gd name="connsiteX121" fmla="*/ 3936439 w 6588727"/>
              <a:gd name="connsiteY121" fmla="*/ 120485 h 6127414"/>
              <a:gd name="connsiteX122" fmla="*/ 3993589 w 6588727"/>
              <a:gd name="connsiteY122" fmla="*/ 101435 h 6127414"/>
              <a:gd name="connsiteX123" fmla="*/ 4088839 w 6588727"/>
              <a:gd name="connsiteY123" fmla="*/ 82385 h 6127414"/>
              <a:gd name="connsiteX124" fmla="*/ 4145989 w 6588727"/>
              <a:gd name="connsiteY124" fmla="*/ 63335 h 6127414"/>
              <a:gd name="connsiteX125" fmla="*/ 4336489 w 6588727"/>
              <a:gd name="connsiteY125" fmla="*/ 44285 h 6127414"/>
              <a:gd name="connsiteX126" fmla="*/ 4431739 w 6588727"/>
              <a:gd name="connsiteY126" fmla="*/ 6185 h 6127414"/>
              <a:gd name="connsiteX127" fmla="*/ 4831789 w 6588727"/>
              <a:gd name="connsiteY127" fmla="*/ 44285 h 6127414"/>
              <a:gd name="connsiteX128" fmla="*/ 5003239 w 6588727"/>
              <a:gd name="connsiteY128" fmla="*/ 101435 h 6127414"/>
              <a:gd name="connsiteX129" fmla="*/ 5060389 w 6588727"/>
              <a:gd name="connsiteY129" fmla="*/ 120485 h 6127414"/>
              <a:gd name="connsiteX130" fmla="*/ 5269939 w 6588727"/>
              <a:gd name="connsiteY130" fmla="*/ 139535 h 6127414"/>
              <a:gd name="connsiteX131" fmla="*/ 5384239 w 6588727"/>
              <a:gd name="connsiteY131" fmla="*/ 177635 h 6127414"/>
              <a:gd name="connsiteX132" fmla="*/ 5441389 w 6588727"/>
              <a:gd name="connsiteY132" fmla="*/ 196685 h 6127414"/>
              <a:gd name="connsiteX133" fmla="*/ 5498539 w 6588727"/>
              <a:gd name="connsiteY133" fmla="*/ 177635 h 6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88727" h="6127414">
                <a:moveTo>
                  <a:pt x="5498539" y="177635"/>
                </a:moveTo>
                <a:cubicBezTo>
                  <a:pt x="5517589" y="190335"/>
                  <a:pt x="5541032" y="198146"/>
                  <a:pt x="5555689" y="215735"/>
                </a:cubicBezTo>
                <a:cubicBezTo>
                  <a:pt x="5577776" y="242239"/>
                  <a:pt x="5602482" y="312834"/>
                  <a:pt x="5612839" y="349085"/>
                </a:cubicBezTo>
                <a:cubicBezTo>
                  <a:pt x="5620032" y="374259"/>
                  <a:pt x="5621576" y="401220"/>
                  <a:pt x="5631889" y="425285"/>
                </a:cubicBezTo>
                <a:cubicBezTo>
                  <a:pt x="5710512" y="608740"/>
                  <a:pt x="5629292" y="315028"/>
                  <a:pt x="5708089" y="577685"/>
                </a:cubicBezTo>
                <a:cubicBezTo>
                  <a:pt x="5717393" y="608698"/>
                  <a:pt x="5718620" y="641697"/>
                  <a:pt x="5727139" y="672935"/>
                </a:cubicBezTo>
                <a:cubicBezTo>
                  <a:pt x="5737706" y="711681"/>
                  <a:pt x="5752539" y="749135"/>
                  <a:pt x="5765239" y="787235"/>
                </a:cubicBezTo>
                <a:cubicBezTo>
                  <a:pt x="5771589" y="806285"/>
                  <a:pt x="5773150" y="827677"/>
                  <a:pt x="5784289" y="844385"/>
                </a:cubicBezTo>
                <a:lnTo>
                  <a:pt x="5822389" y="901535"/>
                </a:lnTo>
                <a:cubicBezTo>
                  <a:pt x="5823580" y="907490"/>
                  <a:pt x="5844718" y="1033658"/>
                  <a:pt x="5860489" y="1053935"/>
                </a:cubicBezTo>
                <a:cubicBezTo>
                  <a:pt x="5893569" y="1096467"/>
                  <a:pt x="5922516" y="1155167"/>
                  <a:pt x="5974789" y="1168235"/>
                </a:cubicBezTo>
                <a:lnTo>
                  <a:pt x="6050989" y="1187285"/>
                </a:lnTo>
                <a:cubicBezTo>
                  <a:pt x="6190226" y="1280110"/>
                  <a:pt x="6015152" y="1166807"/>
                  <a:pt x="6184339" y="1263485"/>
                </a:cubicBezTo>
                <a:cubicBezTo>
                  <a:pt x="6204218" y="1274844"/>
                  <a:pt x="6222439" y="1288885"/>
                  <a:pt x="6241489" y="1301585"/>
                </a:cubicBezTo>
                <a:cubicBezTo>
                  <a:pt x="6365357" y="1487387"/>
                  <a:pt x="6166757" y="1203224"/>
                  <a:pt x="6355789" y="1415885"/>
                </a:cubicBezTo>
                <a:cubicBezTo>
                  <a:pt x="6386211" y="1450109"/>
                  <a:pt x="6406589" y="1492085"/>
                  <a:pt x="6431989" y="1530185"/>
                </a:cubicBezTo>
                <a:cubicBezTo>
                  <a:pt x="6444689" y="1549235"/>
                  <a:pt x="6459850" y="1566857"/>
                  <a:pt x="6470089" y="1587335"/>
                </a:cubicBezTo>
                <a:lnTo>
                  <a:pt x="6546289" y="1739735"/>
                </a:lnTo>
                <a:cubicBezTo>
                  <a:pt x="6588727" y="2036804"/>
                  <a:pt x="6577842" y="1904903"/>
                  <a:pt x="6546289" y="2425535"/>
                </a:cubicBezTo>
                <a:cubicBezTo>
                  <a:pt x="6542189" y="2493193"/>
                  <a:pt x="6523833" y="2506844"/>
                  <a:pt x="6489139" y="2558885"/>
                </a:cubicBezTo>
                <a:cubicBezTo>
                  <a:pt x="6464135" y="2683904"/>
                  <a:pt x="6483769" y="2648594"/>
                  <a:pt x="6393889" y="2768435"/>
                </a:cubicBezTo>
                <a:lnTo>
                  <a:pt x="6279589" y="2920835"/>
                </a:lnTo>
                <a:cubicBezTo>
                  <a:pt x="6273239" y="2946235"/>
                  <a:pt x="6275757" y="2975730"/>
                  <a:pt x="6260539" y="2997035"/>
                </a:cubicBezTo>
                <a:cubicBezTo>
                  <a:pt x="6242085" y="3022871"/>
                  <a:pt x="6210175" y="3035731"/>
                  <a:pt x="6184339" y="3054185"/>
                </a:cubicBezTo>
                <a:cubicBezTo>
                  <a:pt x="6121511" y="3099062"/>
                  <a:pt x="6125402" y="3093179"/>
                  <a:pt x="6050989" y="3130385"/>
                </a:cubicBezTo>
                <a:cubicBezTo>
                  <a:pt x="6031939" y="3155785"/>
                  <a:pt x="6012293" y="3180749"/>
                  <a:pt x="5993839" y="3206585"/>
                </a:cubicBezTo>
                <a:cubicBezTo>
                  <a:pt x="5980531" y="3225216"/>
                  <a:pt x="5973617" y="3249432"/>
                  <a:pt x="5955739" y="3263735"/>
                </a:cubicBezTo>
                <a:cubicBezTo>
                  <a:pt x="5940059" y="3276279"/>
                  <a:pt x="5916550" y="3273805"/>
                  <a:pt x="5898589" y="3282785"/>
                </a:cubicBezTo>
                <a:cubicBezTo>
                  <a:pt x="5878111" y="3293024"/>
                  <a:pt x="5862361" y="3311586"/>
                  <a:pt x="5841439" y="3320885"/>
                </a:cubicBezTo>
                <a:cubicBezTo>
                  <a:pt x="5637408" y="3411565"/>
                  <a:pt x="5799327" y="3310860"/>
                  <a:pt x="5669989" y="3397085"/>
                </a:cubicBezTo>
                <a:cubicBezTo>
                  <a:pt x="5644589" y="3435185"/>
                  <a:pt x="5600265" y="3466055"/>
                  <a:pt x="5593789" y="3511385"/>
                </a:cubicBezTo>
                <a:cubicBezTo>
                  <a:pt x="5579519" y="3611278"/>
                  <a:pt x="5573310" y="3662119"/>
                  <a:pt x="5555689" y="3759035"/>
                </a:cubicBezTo>
                <a:cubicBezTo>
                  <a:pt x="5552834" y="3774738"/>
                  <a:pt x="5527245" y="3907955"/>
                  <a:pt x="5517589" y="3930485"/>
                </a:cubicBezTo>
                <a:cubicBezTo>
                  <a:pt x="5508570" y="3951529"/>
                  <a:pt x="5488788" y="3966713"/>
                  <a:pt x="5479489" y="3987635"/>
                </a:cubicBezTo>
                <a:cubicBezTo>
                  <a:pt x="5321658" y="4342754"/>
                  <a:pt x="5561643" y="3877858"/>
                  <a:pt x="5384239" y="4197185"/>
                </a:cubicBezTo>
                <a:cubicBezTo>
                  <a:pt x="5370448" y="4222009"/>
                  <a:pt x="5366219" y="4253305"/>
                  <a:pt x="5346139" y="4273385"/>
                </a:cubicBezTo>
                <a:cubicBezTo>
                  <a:pt x="5331940" y="4287584"/>
                  <a:pt x="5308039" y="4286085"/>
                  <a:pt x="5288989" y="4292435"/>
                </a:cubicBezTo>
                <a:cubicBezTo>
                  <a:pt x="5269939" y="4311485"/>
                  <a:pt x="5254255" y="4334641"/>
                  <a:pt x="5231839" y="4349585"/>
                </a:cubicBezTo>
                <a:cubicBezTo>
                  <a:pt x="5215131" y="4360724"/>
                  <a:pt x="5192650" y="4359655"/>
                  <a:pt x="5174689" y="4368635"/>
                </a:cubicBezTo>
                <a:cubicBezTo>
                  <a:pt x="5154211" y="4378874"/>
                  <a:pt x="5136589" y="4394035"/>
                  <a:pt x="5117539" y="4406735"/>
                </a:cubicBezTo>
                <a:cubicBezTo>
                  <a:pt x="5073473" y="4472834"/>
                  <a:pt x="5058482" y="4503415"/>
                  <a:pt x="4984189" y="4559135"/>
                </a:cubicBezTo>
                <a:cubicBezTo>
                  <a:pt x="4968125" y="4571183"/>
                  <a:pt x="4946089" y="4571835"/>
                  <a:pt x="4927039" y="4578185"/>
                </a:cubicBezTo>
                <a:cubicBezTo>
                  <a:pt x="4832899" y="4672325"/>
                  <a:pt x="4854785" y="4655038"/>
                  <a:pt x="4736539" y="4749635"/>
                </a:cubicBezTo>
                <a:cubicBezTo>
                  <a:pt x="4711746" y="4769469"/>
                  <a:pt x="4687764" y="4790787"/>
                  <a:pt x="4660339" y="4806785"/>
                </a:cubicBezTo>
                <a:cubicBezTo>
                  <a:pt x="4611280" y="4835403"/>
                  <a:pt x="4507939" y="4882985"/>
                  <a:pt x="4507939" y="4882985"/>
                </a:cubicBezTo>
                <a:cubicBezTo>
                  <a:pt x="4480068" y="4924791"/>
                  <a:pt x="4447852" y="4967996"/>
                  <a:pt x="4431739" y="5016335"/>
                </a:cubicBezTo>
                <a:cubicBezTo>
                  <a:pt x="4425327" y="5035570"/>
                  <a:pt x="4412648" y="5140222"/>
                  <a:pt x="4393639" y="5168735"/>
                </a:cubicBezTo>
                <a:cubicBezTo>
                  <a:pt x="4378695" y="5191151"/>
                  <a:pt x="4353736" y="5205189"/>
                  <a:pt x="4336489" y="5225885"/>
                </a:cubicBezTo>
                <a:cubicBezTo>
                  <a:pt x="4314681" y="5252055"/>
                  <a:pt x="4265110" y="5344316"/>
                  <a:pt x="4241239" y="5359235"/>
                </a:cubicBezTo>
                <a:cubicBezTo>
                  <a:pt x="4213782" y="5376396"/>
                  <a:pt x="4177597" y="5371261"/>
                  <a:pt x="4145989" y="5378285"/>
                </a:cubicBezTo>
                <a:cubicBezTo>
                  <a:pt x="4096859" y="5389203"/>
                  <a:pt x="4058924" y="5399028"/>
                  <a:pt x="4012639" y="5416385"/>
                </a:cubicBezTo>
                <a:cubicBezTo>
                  <a:pt x="3980620" y="5428392"/>
                  <a:pt x="3950709" y="5446796"/>
                  <a:pt x="3917389" y="5454485"/>
                </a:cubicBezTo>
                <a:cubicBezTo>
                  <a:pt x="3874364" y="5464414"/>
                  <a:pt x="3600655" y="5489678"/>
                  <a:pt x="3574489" y="5492585"/>
                </a:cubicBezTo>
                <a:cubicBezTo>
                  <a:pt x="3523607" y="5498239"/>
                  <a:pt x="3472770" y="5504395"/>
                  <a:pt x="3422089" y="5511635"/>
                </a:cubicBezTo>
                <a:cubicBezTo>
                  <a:pt x="3383852" y="5517097"/>
                  <a:pt x="3346202" y="5526641"/>
                  <a:pt x="3307789" y="5530685"/>
                </a:cubicBezTo>
                <a:cubicBezTo>
                  <a:pt x="3169248" y="5545268"/>
                  <a:pt x="2859463" y="5561539"/>
                  <a:pt x="2736289" y="5568785"/>
                </a:cubicBezTo>
                <a:cubicBezTo>
                  <a:pt x="2710889" y="5575135"/>
                  <a:pt x="2685762" y="5582700"/>
                  <a:pt x="2660089" y="5587835"/>
                </a:cubicBezTo>
                <a:cubicBezTo>
                  <a:pt x="2622214" y="5595410"/>
                  <a:pt x="2583054" y="5596722"/>
                  <a:pt x="2545789" y="5606885"/>
                </a:cubicBezTo>
                <a:cubicBezTo>
                  <a:pt x="2512798" y="5615883"/>
                  <a:pt x="2482558" y="5632978"/>
                  <a:pt x="2450539" y="5644985"/>
                </a:cubicBezTo>
                <a:cubicBezTo>
                  <a:pt x="2431737" y="5652036"/>
                  <a:pt x="2411846" y="5656125"/>
                  <a:pt x="2393389" y="5664035"/>
                </a:cubicBezTo>
                <a:cubicBezTo>
                  <a:pt x="2228608" y="5734655"/>
                  <a:pt x="2394066" y="5676509"/>
                  <a:pt x="2260039" y="5721185"/>
                </a:cubicBezTo>
                <a:cubicBezTo>
                  <a:pt x="2247339" y="5740235"/>
                  <a:pt x="2240989" y="5765635"/>
                  <a:pt x="2221939" y="5778335"/>
                </a:cubicBezTo>
                <a:cubicBezTo>
                  <a:pt x="2200154" y="5792858"/>
                  <a:pt x="2170998" y="5790496"/>
                  <a:pt x="2145739" y="5797385"/>
                </a:cubicBezTo>
                <a:cubicBezTo>
                  <a:pt x="2101139" y="5809549"/>
                  <a:pt x="2056839" y="5822785"/>
                  <a:pt x="2012389" y="5835485"/>
                </a:cubicBezTo>
                <a:cubicBezTo>
                  <a:pt x="1967939" y="5867235"/>
                  <a:pt x="1929549" y="5909937"/>
                  <a:pt x="1879039" y="5930735"/>
                </a:cubicBezTo>
                <a:cubicBezTo>
                  <a:pt x="1819159" y="5955391"/>
                  <a:pt x="1753132" y="5964221"/>
                  <a:pt x="1688539" y="5968835"/>
                </a:cubicBezTo>
                <a:cubicBezTo>
                  <a:pt x="1396906" y="5989666"/>
                  <a:pt x="1104339" y="5994235"/>
                  <a:pt x="812239" y="6006935"/>
                </a:cubicBezTo>
                <a:cubicBezTo>
                  <a:pt x="786839" y="6019635"/>
                  <a:pt x="760121" y="6029984"/>
                  <a:pt x="736039" y="6045035"/>
                </a:cubicBezTo>
                <a:cubicBezTo>
                  <a:pt x="604233" y="6127414"/>
                  <a:pt x="714968" y="6083809"/>
                  <a:pt x="602689" y="6121235"/>
                </a:cubicBezTo>
                <a:cubicBezTo>
                  <a:pt x="526489" y="6102185"/>
                  <a:pt x="446049" y="6095567"/>
                  <a:pt x="374089" y="6064085"/>
                </a:cubicBezTo>
                <a:cubicBezTo>
                  <a:pt x="312189" y="6037004"/>
                  <a:pt x="274643" y="5941069"/>
                  <a:pt x="240739" y="5892635"/>
                </a:cubicBezTo>
                <a:cubicBezTo>
                  <a:pt x="217422" y="5859325"/>
                  <a:pt x="189939" y="5829135"/>
                  <a:pt x="164539" y="5797385"/>
                </a:cubicBezTo>
                <a:cubicBezTo>
                  <a:pt x="158189" y="5778335"/>
                  <a:pt x="155452" y="5757670"/>
                  <a:pt x="145489" y="5740235"/>
                </a:cubicBezTo>
                <a:cubicBezTo>
                  <a:pt x="129737" y="5712668"/>
                  <a:pt x="101644" y="5692863"/>
                  <a:pt x="88339" y="5664035"/>
                </a:cubicBezTo>
                <a:cubicBezTo>
                  <a:pt x="63094" y="5609338"/>
                  <a:pt x="31189" y="5492585"/>
                  <a:pt x="31189" y="5492585"/>
                </a:cubicBezTo>
                <a:cubicBezTo>
                  <a:pt x="34486" y="5406870"/>
                  <a:pt x="0" y="5101810"/>
                  <a:pt x="69289" y="4940135"/>
                </a:cubicBezTo>
                <a:cubicBezTo>
                  <a:pt x="80476" y="4914033"/>
                  <a:pt x="94689" y="4889335"/>
                  <a:pt x="107389" y="4863935"/>
                </a:cubicBezTo>
                <a:cubicBezTo>
                  <a:pt x="120089" y="4794085"/>
                  <a:pt x="130863" y="4723857"/>
                  <a:pt x="145489" y="4654385"/>
                </a:cubicBezTo>
                <a:cubicBezTo>
                  <a:pt x="156276" y="4603145"/>
                  <a:pt x="172802" y="4553225"/>
                  <a:pt x="183589" y="4501985"/>
                </a:cubicBezTo>
                <a:cubicBezTo>
                  <a:pt x="198215" y="4432513"/>
                  <a:pt x="208989" y="4362285"/>
                  <a:pt x="221689" y="4292435"/>
                </a:cubicBezTo>
                <a:cubicBezTo>
                  <a:pt x="222828" y="4276489"/>
                  <a:pt x="224932" y="4030868"/>
                  <a:pt x="259789" y="3949535"/>
                </a:cubicBezTo>
                <a:cubicBezTo>
                  <a:pt x="268808" y="3928491"/>
                  <a:pt x="285189" y="3911435"/>
                  <a:pt x="297889" y="3892385"/>
                </a:cubicBezTo>
                <a:cubicBezTo>
                  <a:pt x="322722" y="3668892"/>
                  <a:pt x="302993" y="3776720"/>
                  <a:pt x="355039" y="3568535"/>
                </a:cubicBezTo>
                <a:lnTo>
                  <a:pt x="355039" y="3568535"/>
                </a:lnTo>
                <a:cubicBezTo>
                  <a:pt x="361389" y="3530435"/>
                  <a:pt x="362990" y="3491232"/>
                  <a:pt x="374089" y="3454235"/>
                </a:cubicBezTo>
                <a:cubicBezTo>
                  <a:pt x="382249" y="3427035"/>
                  <a:pt x="401642" y="3404402"/>
                  <a:pt x="412189" y="3378035"/>
                </a:cubicBezTo>
                <a:cubicBezTo>
                  <a:pt x="427104" y="3340747"/>
                  <a:pt x="439722" y="3302481"/>
                  <a:pt x="450289" y="3263735"/>
                </a:cubicBezTo>
                <a:cubicBezTo>
                  <a:pt x="458808" y="3232497"/>
                  <a:pt x="461486" y="3199897"/>
                  <a:pt x="469339" y="3168485"/>
                </a:cubicBezTo>
                <a:cubicBezTo>
                  <a:pt x="546850" y="2858439"/>
                  <a:pt x="478097" y="3147356"/>
                  <a:pt x="526489" y="2977985"/>
                </a:cubicBezTo>
                <a:cubicBezTo>
                  <a:pt x="533682" y="2952811"/>
                  <a:pt x="539189" y="2927185"/>
                  <a:pt x="545539" y="2901785"/>
                </a:cubicBezTo>
                <a:cubicBezTo>
                  <a:pt x="551889" y="2838285"/>
                  <a:pt x="557542" y="2774711"/>
                  <a:pt x="564589" y="2711285"/>
                </a:cubicBezTo>
                <a:cubicBezTo>
                  <a:pt x="570243" y="2660403"/>
                  <a:pt x="577657" y="2609730"/>
                  <a:pt x="583639" y="2558885"/>
                </a:cubicBezTo>
                <a:cubicBezTo>
                  <a:pt x="590358" y="2501777"/>
                  <a:pt x="596339" y="2444585"/>
                  <a:pt x="602689" y="2387435"/>
                </a:cubicBezTo>
                <a:cubicBezTo>
                  <a:pt x="596339" y="2196935"/>
                  <a:pt x="595170" y="2006192"/>
                  <a:pt x="583639" y="1815935"/>
                </a:cubicBezTo>
                <a:cubicBezTo>
                  <a:pt x="580337" y="1761448"/>
                  <a:pt x="549517" y="1747692"/>
                  <a:pt x="526489" y="1701635"/>
                </a:cubicBezTo>
                <a:cubicBezTo>
                  <a:pt x="512824" y="1674306"/>
                  <a:pt x="494493" y="1592700"/>
                  <a:pt x="488389" y="1568285"/>
                </a:cubicBezTo>
                <a:cubicBezTo>
                  <a:pt x="494739" y="1473035"/>
                  <a:pt x="466573" y="1368807"/>
                  <a:pt x="507439" y="1282535"/>
                </a:cubicBezTo>
                <a:cubicBezTo>
                  <a:pt x="544860" y="1203536"/>
                  <a:pt x="748398" y="1195265"/>
                  <a:pt x="812239" y="1187285"/>
                </a:cubicBezTo>
                <a:cubicBezTo>
                  <a:pt x="1057916" y="1117092"/>
                  <a:pt x="832657" y="1174914"/>
                  <a:pt x="1078939" y="1130135"/>
                </a:cubicBezTo>
                <a:cubicBezTo>
                  <a:pt x="1365655" y="1078005"/>
                  <a:pt x="983784" y="1141000"/>
                  <a:pt x="1212289" y="1092035"/>
                </a:cubicBezTo>
                <a:cubicBezTo>
                  <a:pt x="1219469" y="1090496"/>
                  <a:pt x="1459046" y="1048542"/>
                  <a:pt x="1517089" y="1034885"/>
                </a:cubicBezTo>
                <a:cubicBezTo>
                  <a:pt x="1593546" y="1016895"/>
                  <a:pt x="1668213" y="990648"/>
                  <a:pt x="1745689" y="977735"/>
                </a:cubicBezTo>
                <a:cubicBezTo>
                  <a:pt x="1783789" y="971385"/>
                  <a:pt x="1822283" y="967064"/>
                  <a:pt x="1859989" y="958685"/>
                </a:cubicBezTo>
                <a:cubicBezTo>
                  <a:pt x="1879591" y="954329"/>
                  <a:pt x="1897658" y="944505"/>
                  <a:pt x="1917139" y="939635"/>
                </a:cubicBezTo>
                <a:cubicBezTo>
                  <a:pt x="1948551" y="931782"/>
                  <a:pt x="1980639" y="926935"/>
                  <a:pt x="2012389" y="920585"/>
                </a:cubicBezTo>
                <a:cubicBezTo>
                  <a:pt x="2025089" y="901535"/>
                  <a:pt x="2045341" y="885744"/>
                  <a:pt x="2050489" y="863435"/>
                </a:cubicBezTo>
                <a:cubicBezTo>
                  <a:pt x="2079781" y="736505"/>
                  <a:pt x="2076158" y="674145"/>
                  <a:pt x="2050489" y="558635"/>
                </a:cubicBezTo>
                <a:cubicBezTo>
                  <a:pt x="2046133" y="539033"/>
                  <a:pt x="2037789" y="520535"/>
                  <a:pt x="2031439" y="501485"/>
                </a:cubicBezTo>
                <a:cubicBezTo>
                  <a:pt x="2037789" y="406235"/>
                  <a:pt x="2039947" y="310613"/>
                  <a:pt x="2050489" y="215735"/>
                </a:cubicBezTo>
                <a:cubicBezTo>
                  <a:pt x="2052707" y="195777"/>
                  <a:pt x="2056995" y="174265"/>
                  <a:pt x="2069539" y="158585"/>
                </a:cubicBezTo>
                <a:cubicBezTo>
                  <a:pt x="2083842" y="140707"/>
                  <a:pt x="2105767" y="129784"/>
                  <a:pt x="2126689" y="120485"/>
                </a:cubicBezTo>
                <a:cubicBezTo>
                  <a:pt x="2163389" y="104174"/>
                  <a:pt x="2240989" y="82385"/>
                  <a:pt x="2240989" y="82385"/>
                </a:cubicBezTo>
                <a:cubicBezTo>
                  <a:pt x="2323539" y="88735"/>
                  <a:pt x="2406412" y="91761"/>
                  <a:pt x="2488639" y="101435"/>
                </a:cubicBezTo>
                <a:cubicBezTo>
                  <a:pt x="2514641" y="104494"/>
                  <a:pt x="2539166" y="115350"/>
                  <a:pt x="2564839" y="120485"/>
                </a:cubicBezTo>
                <a:cubicBezTo>
                  <a:pt x="2656394" y="138796"/>
                  <a:pt x="2737891" y="146879"/>
                  <a:pt x="2831539" y="158585"/>
                </a:cubicBezTo>
                <a:cubicBezTo>
                  <a:pt x="2997278" y="213831"/>
                  <a:pt x="2807740" y="156080"/>
                  <a:pt x="3193489" y="196685"/>
                </a:cubicBezTo>
                <a:cubicBezTo>
                  <a:pt x="3213459" y="198787"/>
                  <a:pt x="3231158" y="210865"/>
                  <a:pt x="3250639" y="215735"/>
                </a:cubicBezTo>
                <a:cubicBezTo>
                  <a:pt x="3282051" y="223588"/>
                  <a:pt x="3314139" y="228435"/>
                  <a:pt x="3345889" y="234785"/>
                </a:cubicBezTo>
                <a:cubicBezTo>
                  <a:pt x="3415739" y="228435"/>
                  <a:pt x="3485843" y="224435"/>
                  <a:pt x="3555439" y="215735"/>
                </a:cubicBezTo>
                <a:cubicBezTo>
                  <a:pt x="3621102" y="207527"/>
                  <a:pt x="3663961" y="191619"/>
                  <a:pt x="3726889" y="177635"/>
                </a:cubicBezTo>
                <a:cubicBezTo>
                  <a:pt x="3758497" y="170611"/>
                  <a:pt x="3790901" y="167104"/>
                  <a:pt x="3822139" y="158585"/>
                </a:cubicBezTo>
                <a:cubicBezTo>
                  <a:pt x="3860885" y="148018"/>
                  <a:pt x="3898339" y="133185"/>
                  <a:pt x="3936439" y="120485"/>
                </a:cubicBezTo>
                <a:cubicBezTo>
                  <a:pt x="3955489" y="114135"/>
                  <a:pt x="3973898" y="105373"/>
                  <a:pt x="3993589" y="101435"/>
                </a:cubicBezTo>
                <a:cubicBezTo>
                  <a:pt x="4025339" y="95085"/>
                  <a:pt x="4057427" y="90238"/>
                  <a:pt x="4088839" y="82385"/>
                </a:cubicBezTo>
                <a:cubicBezTo>
                  <a:pt x="4108320" y="77515"/>
                  <a:pt x="4126142" y="66388"/>
                  <a:pt x="4145989" y="63335"/>
                </a:cubicBezTo>
                <a:cubicBezTo>
                  <a:pt x="4209064" y="53631"/>
                  <a:pt x="4272989" y="50635"/>
                  <a:pt x="4336489" y="44285"/>
                </a:cubicBezTo>
                <a:cubicBezTo>
                  <a:pt x="4368239" y="31585"/>
                  <a:pt x="4397578" y="7738"/>
                  <a:pt x="4431739" y="6185"/>
                </a:cubicBezTo>
                <a:cubicBezTo>
                  <a:pt x="4567814" y="0"/>
                  <a:pt x="4702473" y="5490"/>
                  <a:pt x="4831789" y="44285"/>
                </a:cubicBezTo>
                <a:lnTo>
                  <a:pt x="5003239" y="101435"/>
                </a:lnTo>
                <a:cubicBezTo>
                  <a:pt x="5022289" y="107785"/>
                  <a:pt x="5040391" y="118667"/>
                  <a:pt x="5060389" y="120485"/>
                </a:cubicBezTo>
                <a:lnTo>
                  <a:pt x="5269939" y="139535"/>
                </a:lnTo>
                <a:lnTo>
                  <a:pt x="5384239" y="177635"/>
                </a:lnTo>
                <a:cubicBezTo>
                  <a:pt x="5403289" y="183985"/>
                  <a:pt x="5421309" y="196685"/>
                  <a:pt x="5441389" y="196685"/>
                </a:cubicBezTo>
                <a:lnTo>
                  <a:pt x="5498539" y="177635"/>
                </a:lnTo>
                <a:close/>
              </a:path>
            </a:pathLst>
          </a:custGeom>
          <a:solidFill>
            <a:srgbClr val="EBE626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482" name="ZoneTexte 3"/>
          <p:cNvSpPr txBox="1">
            <a:spLocks noChangeArrowheads="1"/>
          </p:cNvSpPr>
          <p:nvPr/>
        </p:nvSpPr>
        <p:spPr bwMode="auto">
          <a:xfrm>
            <a:off x="1071563" y="2571750"/>
            <a:ext cx="45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CG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143000" y="1428750"/>
            <a:ext cx="1571625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714625" y="1143000"/>
            <a:ext cx="317500" cy="3603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0485" name="ZoneTexte 9"/>
          <p:cNvSpPr txBox="1">
            <a:spLocks noChangeArrowheads="1"/>
          </p:cNvSpPr>
          <p:nvPr/>
        </p:nvSpPr>
        <p:spPr bwMode="auto">
          <a:xfrm>
            <a:off x="2571750" y="785813"/>
            <a:ext cx="36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</a:t>
            </a:r>
          </a:p>
        </p:txBody>
      </p:sp>
      <p:sp>
        <p:nvSpPr>
          <p:cNvPr id="20486" name="ZoneTexte 10"/>
          <p:cNvSpPr txBox="1">
            <a:spLocks noChangeArrowheads="1"/>
          </p:cNvSpPr>
          <p:nvPr/>
        </p:nvSpPr>
        <p:spPr bwMode="auto">
          <a:xfrm>
            <a:off x="1428750" y="1571625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r</a:t>
            </a:r>
          </a:p>
        </p:txBody>
      </p:sp>
      <p:sp>
        <p:nvSpPr>
          <p:cNvPr id="20487" name="ZoneTexte 11"/>
          <p:cNvSpPr txBox="1">
            <a:spLocks noChangeArrowheads="1"/>
          </p:cNvSpPr>
          <p:nvPr/>
        </p:nvSpPr>
        <p:spPr bwMode="auto">
          <a:xfrm>
            <a:off x="2778125" y="1724025"/>
            <a:ext cx="366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V</a:t>
            </a:r>
          </a:p>
        </p:txBody>
      </p:sp>
      <p:cxnSp>
        <p:nvCxnSpPr>
          <p:cNvPr id="14" name="Connecteur droit avec flèche 13"/>
          <p:cNvCxnSpPr>
            <a:stCxn id="8" idx="5"/>
          </p:cNvCxnSpPr>
          <p:nvPr/>
        </p:nvCxnSpPr>
        <p:spPr>
          <a:xfrm rot="16200000" flipH="1">
            <a:off x="2897187" y="1539876"/>
            <a:ext cx="620713" cy="442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ZoneTexte 14"/>
          <p:cNvSpPr txBox="1">
            <a:spLocks noChangeArrowheads="1"/>
          </p:cNvSpPr>
          <p:nvPr/>
        </p:nvSpPr>
        <p:spPr bwMode="auto">
          <a:xfrm>
            <a:off x="1000125" y="2214563"/>
            <a:ext cx="28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x</a:t>
            </a:r>
          </a:p>
        </p:txBody>
      </p:sp>
      <p:sp>
        <p:nvSpPr>
          <p:cNvPr id="20490" name="ZoneTexte 5"/>
          <p:cNvSpPr txBox="1">
            <a:spLocks noChangeArrowheads="1"/>
          </p:cNvSpPr>
          <p:nvPr/>
        </p:nvSpPr>
        <p:spPr bwMode="auto">
          <a:xfrm>
            <a:off x="3943350" y="785813"/>
            <a:ext cx="5233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m </a:t>
            </a:r>
            <a:r>
              <a:rPr lang="fr-FR" sz="2000" b="1">
                <a:latin typeface="Calibri" pitchFamily="34" charset="0"/>
              </a:rPr>
              <a:t>V</a:t>
            </a:r>
            <a:r>
              <a:rPr lang="fr-FR" sz="2000">
                <a:latin typeface="Symbol" pitchFamily="18" charset="2"/>
                <a:sym typeface="Symbol" pitchFamily="18" charset="2"/>
              </a:rPr>
              <a:t>  </a:t>
            </a:r>
            <a:r>
              <a:rPr lang="fr-FR" sz="2000" b="1">
                <a:latin typeface="Calibri" pitchFamily="34" charset="0"/>
              </a:rPr>
              <a:t>r  =  </a:t>
            </a:r>
            <a:r>
              <a:rPr lang="fr-FR" sz="2000">
                <a:latin typeface="Calibri" pitchFamily="34" charset="0"/>
              </a:rPr>
              <a:t>Moment cinétique d’une particule   </a:t>
            </a:r>
          </a:p>
          <a:p>
            <a:endParaRPr lang="fr-FR" sz="2000">
              <a:latin typeface="Calibri" pitchFamily="34" charset="0"/>
            </a:endParaRPr>
          </a:p>
          <a:p>
            <a:pPr>
              <a:buFont typeface="Symbol" pitchFamily="18" charset="2"/>
              <a:buChar char="S"/>
            </a:pPr>
            <a:r>
              <a:rPr lang="fr-FR" sz="2000">
                <a:latin typeface="Calibri" pitchFamily="34" charset="0"/>
              </a:rPr>
              <a:t> m </a:t>
            </a:r>
            <a:r>
              <a:rPr lang="fr-FR" sz="2000" b="1">
                <a:latin typeface="Calibri" pitchFamily="34" charset="0"/>
              </a:rPr>
              <a:t>V</a:t>
            </a:r>
            <a:r>
              <a:rPr lang="fr-FR" sz="2000">
                <a:latin typeface="Symbol" pitchFamily="18" charset="2"/>
                <a:sym typeface="Symbol" pitchFamily="18" charset="2"/>
              </a:rPr>
              <a:t>  </a:t>
            </a:r>
            <a:r>
              <a:rPr lang="fr-FR" sz="2000" b="1">
                <a:latin typeface="Calibri" pitchFamily="34" charset="0"/>
              </a:rPr>
              <a:t>r = </a:t>
            </a:r>
            <a:r>
              <a:rPr lang="fr-FR" sz="2000">
                <a:latin typeface="Calibri" pitchFamily="34" charset="0"/>
              </a:rPr>
              <a:t>Moment cinétique d’un fragment      </a:t>
            </a:r>
          </a:p>
          <a:p>
            <a:endParaRPr lang="fr-F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 descr="course galactique du soleil-coor-cyl-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56126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Line 5"/>
          <p:cNvSpPr>
            <a:spLocks noChangeShapeType="1"/>
          </p:cNvSpPr>
          <p:nvPr/>
        </p:nvSpPr>
        <p:spPr bwMode="auto">
          <a:xfrm>
            <a:off x="1258888" y="6092825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19" name="Line 6"/>
          <p:cNvSpPr>
            <a:spLocks noChangeShapeType="1"/>
          </p:cNvSpPr>
          <p:nvPr/>
        </p:nvSpPr>
        <p:spPr bwMode="auto">
          <a:xfrm>
            <a:off x="1476375" y="63087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20" name="Line 7"/>
          <p:cNvSpPr>
            <a:spLocks noChangeShapeType="1"/>
          </p:cNvSpPr>
          <p:nvPr/>
        </p:nvSpPr>
        <p:spPr bwMode="auto">
          <a:xfrm flipH="1">
            <a:off x="1476375" y="63087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2247900" y="5897563"/>
            <a:ext cx="4557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Eres glaciaires</a:t>
            </a:r>
          </a:p>
          <a:p>
            <a:r>
              <a:rPr lang="fr-FR">
                <a:latin typeface="Calibri" pitchFamily="34" charset="0"/>
              </a:rPr>
              <a:t>Epoque de grandes destructions d'espèces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ourse galactique du soleil-rot l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88913"/>
            <a:ext cx="4859337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5" descr="course galactique du soleil-rot rap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8900" y="190500"/>
            <a:ext cx="485616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03575" y="4868863"/>
            <a:ext cx="57610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Les bras tournent moins vite (par rapport au Soleil !)</a:t>
            </a:r>
          </a:p>
          <a:p>
            <a:r>
              <a:rPr lang="fr-FR" sz="1400">
                <a:latin typeface="Calibri" pitchFamily="34" charset="0"/>
              </a:rPr>
              <a:t>Le Soleil traverse plus souvent les bras</a:t>
            </a:r>
          </a:p>
          <a:p>
            <a:r>
              <a:rPr lang="fr-FR" sz="1400">
                <a:latin typeface="Calibri" pitchFamily="34" charset="0"/>
              </a:rPr>
              <a:t>=&gt; Les ères glaciaires correspondent mieux aux traversées des bras</a:t>
            </a:r>
          </a:p>
          <a:p>
            <a:r>
              <a:rPr lang="fr-FR" sz="1400">
                <a:latin typeface="Calibri" pitchFamily="34" charset="0"/>
              </a:rPr>
              <a:t>traversée = exposition à des régions de formations d'étoiles</a:t>
            </a:r>
          </a:p>
          <a:p>
            <a:r>
              <a:rPr lang="fr-FR" sz="1400">
                <a:latin typeface="Calibri" pitchFamily="34" charset="0"/>
              </a:rPr>
              <a:t>d'où + de cosmiques, + d'aérosol, </a:t>
            </a:r>
            <a:r>
              <a:rPr lang="fr-FR" sz="1400">
                <a:solidFill>
                  <a:srgbClr val="FF0000"/>
                </a:solidFill>
                <a:latin typeface="Calibri" pitchFamily="34" charset="0"/>
              </a:rPr>
              <a:t>+ de nuages</a:t>
            </a:r>
          </a:p>
          <a:p>
            <a:endParaRPr lang="fr-FR" sz="14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fr-FR" sz="1400">
                <a:solidFill>
                  <a:srgbClr val="FF0000"/>
                </a:solidFill>
                <a:latin typeface="Calibri" pitchFamily="34" charset="0"/>
              </a:rPr>
              <a:t>??? Cause des ères glaciaires</a:t>
            </a:r>
          </a:p>
        </p:txBody>
      </p:sp>
      <p:sp>
        <p:nvSpPr>
          <p:cNvPr id="87044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3943350" cy="366712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 Soleil traverse les régions de 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http://nsokp.nso.edu/sites/nsokp.dev.nso.edu/files/files/mcmp_cutawa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7620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ZoneTexte 2"/>
          <p:cNvSpPr txBox="1">
            <a:spLocks noChangeArrowheads="1"/>
          </p:cNvSpPr>
          <p:nvPr/>
        </p:nvSpPr>
        <p:spPr bwMode="auto">
          <a:xfrm>
            <a:off x="2214563" y="500063"/>
            <a:ext cx="4418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McMath-Pierce Solar Telescope  Kitt Peak Az</a:t>
            </a: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ZoneTexte 1"/>
          <p:cNvSpPr txBox="1">
            <a:spLocks noChangeArrowheads="1"/>
          </p:cNvSpPr>
          <p:nvPr/>
        </p:nvSpPr>
        <p:spPr bwMode="auto">
          <a:xfrm>
            <a:off x="1042988" y="1196975"/>
            <a:ext cx="166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Héliosismologie</a:t>
            </a:r>
          </a:p>
        </p:txBody>
      </p:sp>
      <p:pic>
        <p:nvPicPr>
          <p:cNvPr id="89090" name="Image 2" descr="Yl2m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32432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2" descr="http://upload.wikimedia.org/wikipedia/commons/3/3d/Y_l4m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382838"/>
            <a:ext cx="345598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5" descr="oscillations acoustiquesg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1075"/>
            <a:ext cx="7056437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2411413" y="333375"/>
            <a:ext cx="4087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Les ondes de compression à l'intérieur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vquake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7145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ext Box 5"/>
          <p:cNvSpPr txBox="1">
            <a:spLocks noChangeArrowheads="1"/>
          </p:cNvSpPr>
          <p:nvPr/>
        </p:nvSpPr>
        <p:spPr bwMode="auto">
          <a:xfrm>
            <a:off x="1384300" y="5608638"/>
            <a:ext cx="5248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Tremblement à la surface du Soleil à la suite d'un flare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7"/>
          <p:cNvSpPr>
            <a:spLocks noChangeArrowheads="1"/>
          </p:cNvSpPr>
          <p:nvPr/>
        </p:nvSpPr>
        <p:spPr bwMode="auto">
          <a:xfrm>
            <a:off x="4576763" y="5238750"/>
            <a:ext cx="2371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>
                <a:latin typeface="Calibri" pitchFamily="34" charset="0"/>
              </a:rPr>
              <a:t>solar_system_cloud_collapse_avi.mpg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-2714625" y="-500063"/>
            <a:ext cx="6588125" cy="6127751"/>
          </a:xfrm>
          <a:custGeom>
            <a:avLst/>
            <a:gdLst>
              <a:gd name="connsiteX0" fmla="*/ 5498539 w 6588727"/>
              <a:gd name="connsiteY0" fmla="*/ 177635 h 6127414"/>
              <a:gd name="connsiteX1" fmla="*/ 5555689 w 6588727"/>
              <a:gd name="connsiteY1" fmla="*/ 215735 h 6127414"/>
              <a:gd name="connsiteX2" fmla="*/ 5612839 w 6588727"/>
              <a:gd name="connsiteY2" fmla="*/ 349085 h 6127414"/>
              <a:gd name="connsiteX3" fmla="*/ 5631889 w 6588727"/>
              <a:gd name="connsiteY3" fmla="*/ 425285 h 6127414"/>
              <a:gd name="connsiteX4" fmla="*/ 5708089 w 6588727"/>
              <a:gd name="connsiteY4" fmla="*/ 577685 h 6127414"/>
              <a:gd name="connsiteX5" fmla="*/ 5727139 w 6588727"/>
              <a:gd name="connsiteY5" fmla="*/ 672935 h 6127414"/>
              <a:gd name="connsiteX6" fmla="*/ 5765239 w 6588727"/>
              <a:gd name="connsiteY6" fmla="*/ 787235 h 6127414"/>
              <a:gd name="connsiteX7" fmla="*/ 5784289 w 6588727"/>
              <a:gd name="connsiteY7" fmla="*/ 844385 h 6127414"/>
              <a:gd name="connsiteX8" fmla="*/ 5822389 w 6588727"/>
              <a:gd name="connsiteY8" fmla="*/ 901535 h 6127414"/>
              <a:gd name="connsiteX9" fmla="*/ 5860489 w 6588727"/>
              <a:gd name="connsiteY9" fmla="*/ 1053935 h 6127414"/>
              <a:gd name="connsiteX10" fmla="*/ 5974789 w 6588727"/>
              <a:gd name="connsiteY10" fmla="*/ 1168235 h 6127414"/>
              <a:gd name="connsiteX11" fmla="*/ 6050989 w 6588727"/>
              <a:gd name="connsiteY11" fmla="*/ 1187285 h 6127414"/>
              <a:gd name="connsiteX12" fmla="*/ 6184339 w 6588727"/>
              <a:gd name="connsiteY12" fmla="*/ 1263485 h 6127414"/>
              <a:gd name="connsiteX13" fmla="*/ 6241489 w 6588727"/>
              <a:gd name="connsiteY13" fmla="*/ 1301585 h 6127414"/>
              <a:gd name="connsiteX14" fmla="*/ 6355789 w 6588727"/>
              <a:gd name="connsiteY14" fmla="*/ 1415885 h 6127414"/>
              <a:gd name="connsiteX15" fmla="*/ 6431989 w 6588727"/>
              <a:gd name="connsiteY15" fmla="*/ 1530185 h 6127414"/>
              <a:gd name="connsiteX16" fmla="*/ 6470089 w 6588727"/>
              <a:gd name="connsiteY16" fmla="*/ 1587335 h 6127414"/>
              <a:gd name="connsiteX17" fmla="*/ 6546289 w 6588727"/>
              <a:gd name="connsiteY17" fmla="*/ 1739735 h 6127414"/>
              <a:gd name="connsiteX18" fmla="*/ 6546289 w 6588727"/>
              <a:gd name="connsiteY18" fmla="*/ 2425535 h 6127414"/>
              <a:gd name="connsiteX19" fmla="*/ 6489139 w 6588727"/>
              <a:gd name="connsiteY19" fmla="*/ 2558885 h 6127414"/>
              <a:gd name="connsiteX20" fmla="*/ 6393889 w 6588727"/>
              <a:gd name="connsiteY20" fmla="*/ 2768435 h 6127414"/>
              <a:gd name="connsiteX21" fmla="*/ 6279589 w 6588727"/>
              <a:gd name="connsiteY21" fmla="*/ 2920835 h 6127414"/>
              <a:gd name="connsiteX22" fmla="*/ 6260539 w 6588727"/>
              <a:gd name="connsiteY22" fmla="*/ 2997035 h 6127414"/>
              <a:gd name="connsiteX23" fmla="*/ 6184339 w 6588727"/>
              <a:gd name="connsiteY23" fmla="*/ 3054185 h 6127414"/>
              <a:gd name="connsiteX24" fmla="*/ 6050989 w 6588727"/>
              <a:gd name="connsiteY24" fmla="*/ 3130385 h 6127414"/>
              <a:gd name="connsiteX25" fmla="*/ 5993839 w 6588727"/>
              <a:gd name="connsiteY25" fmla="*/ 3206585 h 6127414"/>
              <a:gd name="connsiteX26" fmla="*/ 5955739 w 6588727"/>
              <a:gd name="connsiteY26" fmla="*/ 3263735 h 6127414"/>
              <a:gd name="connsiteX27" fmla="*/ 5898589 w 6588727"/>
              <a:gd name="connsiteY27" fmla="*/ 3282785 h 6127414"/>
              <a:gd name="connsiteX28" fmla="*/ 5841439 w 6588727"/>
              <a:gd name="connsiteY28" fmla="*/ 3320885 h 6127414"/>
              <a:gd name="connsiteX29" fmla="*/ 5669989 w 6588727"/>
              <a:gd name="connsiteY29" fmla="*/ 3397085 h 6127414"/>
              <a:gd name="connsiteX30" fmla="*/ 5593789 w 6588727"/>
              <a:gd name="connsiteY30" fmla="*/ 3511385 h 6127414"/>
              <a:gd name="connsiteX31" fmla="*/ 5555689 w 6588727"/>
              <a:gd name="connsiteY31" fmla="*/ 3759035 h 6127414"/>
              <a:gd name="connsiteX32" fmla="*/ 5517589 w 6588727"/>
              <a:gd name="connsiteY32" fmla="*/ 3930485 h 6127414"/>
              <a:gd name="connsiteX33" fmla="*/ 5479489 w 6588727"/>
              <a:gd name="connsiteY33" fmla="*/ 3987635 h 6127414"/>
              <a:gd name="connsiteX34" fmla="*/ 5384239 w 6588727"/>
              <a:gd name="connsiteY34" fmla="*/ 4197185 h 6127414"/>
              <a:gd name="connsiteX35" fmla="*/ 5346139 w 6588727"/>
              <a:gd name="connsiteY35" fmla="*/ 4273385 h 6127414"/>
              <a:gd name="connsiteX36" fmla="*/ 5288989 w 6588727"/>
              <a:gd name="connsiteY36" fmla="*/ 4292435 h 6127414"/>
              <a:gd name="connsiteX37" fmla="*/ 5231839 w 6588727"/>
              <a:gd name="connsiteY37" fmla="*/ 4349585 h 6127414"/>
              <a:gd name="connsiteX38" fmla="*/ 5174689 w 6588727"/>
              <a:gd name="connsiteY38" fmla="*/ 4368635 h 6127414"/>
              <a:gd name="connsiteX39" fmla="*/ 5117539 w 6588727"/>
              <a:gd name="connsiteY39" fmla="*/ 4406735 h 6127414"/>
              <a:gd name="connsiteX40" fmla="*/ 4984189 w 6588727"/>
              <a:gd name="connsiteY40" fmla="*/ 4559135 h 6127414"/>
              <a:gd name="connsiteX41" fmla="*/ 4927039 w 6588727"/>
              <a:gd name="connsiteY41" fmla="*/ 4578185 h 6127414"/>
              <a:gd name="connsiteX42" fmla="*/ 4736539 w 6588727"/>
              <a:gd name="connsiteY42" fmla="*/ 4749635 h 6127414"/>
              <a:gd name="connsiteX43" fmla="*/ 4660339 w 6588727"/>
              <a:gd name="connsiteY43" fmla="*/ 4806785 h 6127414"/>
              <a:gd name="connsiteX44" fmla="*/ 4507939 w 6588727"/>
              <a:gd name="connsiteY44" fmla="*/ 4882985 h 6127414"/>
              <a:gd name="connsiteX45" fmla="*/ 4431739 w 6588727"/>
              <a:gd name="connsiteY45" fmla="*/ 5016335 h 6127414"/>
              <a:gd name="connsiteX46" fmla="*/ 4393639 w 6588727"/>
              <a:gd name="connsiteY46" fmla="*/ 5168735 h 6127414"/>
              <a:gd name="connsiteX47" fmla="*/ 4336489 w 6588727"/>
              <a:gd name="connsiteY47" fmla="*/ 5225885 h 6127414"/>
              <a:gd name="connsiteX48" fmla="*/ 4241239 w 6588727"/>
              <a:gd name="connsiteY48" fmla="*/ 5359235 h 6127414"/>
              <a:gd name="connsiteX49" fmla="*/ 4145989 w 6588727"/>
              <a:gd name="connsiteY49" fmla="*/ 5378285 h 6127414"/>
              <a:gd name="connsiteX50" fmla="*/ 4012639 w 6588727"/>
              <a:gd name="connsiteY50" fmla="*/ 5416385 h 6127414"/>
              <a:gd name="connsiteX51" fmla="*/ 3917389 w 6588727"/>
              <a:gd name="connsiteY51" fmla="*/ 5454485 h 6127414"/>
              <a:gd name="connsiteX52" fmla="*/ 3574489 w 6588727"/>
              <a:gd name="connsiteY52" fmla="*/ 5492585 h 6127414"/>
              <a:gd name="connsiteX53" fmla="*/ 3422089 w 6588727"/>
              <a:gd name="connsiteY53" fmla="*/ 5511635 h 6127414"/>
              <a:gd name="connsiteX54" fmla="*/ 3307789 w 6588727"/>
              <a:gd name="connsiteY54" fmla="*/ 5530685 h 6127414"/>
              <a:gd name="connsiteX55" fmla="*/ 2736289 w 6588727"/>
              <a:gd name="connsiteY55" fmla="*/ 5568785 h 6127414"/>
              <a:gd name="connsiteX56" fmla="*/ 2660089 w 6588727"/>
              <a:gd name="connsiteY56" fmla="*/ 5587835 h 6127414"/>
              <a:gd name="connsiteX57" fmla="*/ 2545789 w 6588727"/>
              <a:gd name="connsiteY57" fmla="*/ 5606885 h 6127414"/>
              <a:gd name="connsiteX58" fmla="*/ 2450539 w 6588727"/>
              <a:gd name="connsiteY58" fmla="*/ 5644985 h 6127414"/>
              <a:gd name="connsiteX59" fmla="*/ 2393389 w 6588727"/>
              <a:gd name="connsiteY59" fmla="*/ 5664035 h 6127414"/>
              <a:gd name="connsiteX60" fmla="*/ 2260039 w 6588727"/>
              <a:gd name="connsiteY60" fmla="*/ 5721185 h 6127414"/>
              <a:gd name="connsiteX61" fmla="*/ 2221939 w 6588727"/>
              <a:gd name="connsiteY61" fmla="*/ 5778335 h 6127414"/>
              <a:gd name="connsiteX62" fmla="*/ 2145739 w 6588727"/>
              <a:gd name="connsiteY62" fmla="*/ 5797385 h 6127414"/>
              <a:gd name="connsiteX63" fmla="*/ 2012389 w 6588727"/>
              <a:gd name="connsiteY63" fmla="*/ 5835485 h 6127414"/>
              <a:gd name="connsiteX64" fmla="*/ 1879039 w 6588727"/>
              <a:gd name="connsiteY64" fmla="*/ 5930735 h 6127414"/>
              <a:gd name="connsiteX65" fmla="*/ 1688539 w 6588727"/>
              <a:gd name="connsiteY65" fmla="*/ 5968835 h 6127414"/>
              <a:gd name="connsiteX66" fmla="*/ 812239 w 6588727"/>
              <a:gd name="connsiteY66" fmla="*/ 6006935 h 6127414"/>
              <a:gd name="connsiteX67" fmla="*/ 736039 w 6588727"/>
              <a:gd name="connsiteY67" fmla="*/ 6045035 h 6127414"/>
              <a:gd name="connsiteX68" fmla="*/ 602689 w 6588727"/>
              <a:gd name="connsiteY68" fmla="*/ 6121235 h 6127414"/>
              <a:gd name="connsiteX69" fmla="*/ 374089 w 6588727"/>
              <a:gd name="connsiteY69" fmla="*/ 6064085 h 6127414"/>
              <a:gd name="connsiteX70" fmla="*/ 240739 w 6588727"/>
              <a:gd name="connsiteY70" fmla="*/ 5892635 h 6127414"/>
              <a:gd name="connsiteX71" fmla="*/ 164539 w 6588727"/>
              <a:gd name="connsiteY71" fmla="*/ 5797385 h 6127414"/>
              <a:gd name="connsiteX72" fmla="*/ 145489 w 6588727"/>
              <a:gd name="connsiteY72" fmla="*/ 5740235 h 6127414"/>
              <a:gd name="connsiteX73" fmla="*/ 88339 w 6588727"/>
              <a:gd name="connsiteY73" fmla="*/ 5664035 h 6127414"/>
              <a:gd name="connsiteX74" fmla="*/ 31189 w 6588727"/>
              <a:gd name="connsiteY74" fmla="*/ 5492585 h 6127414"/>
              <a:gd name="connsiteX75" fmla="*/ 69289 w 6588727"/>
              <a:gd name="connsiteY75" fmla="*/ 4940135 h 6127414"/>
              <a:gd name="connsiteX76" fmla="*/ 107389 w 6588727"/>
              <a:gd name="connsiteY76" fmla="*/ 4863935 h 6127414"/>
              <a:gd name="connsiteX77" fmla="*/ 145489 w 6588727"/>
              <a:gd name="connsiteY77" fmla="*/ 4654385 h 6127414"/>
              <a:gd name="connsiteX78" fmla="*/ 183589 w 6588727"/>
              <a:gd name="connsiteY78" fmla="*/ 4501985 h 6127414"/>
              <a:gd name="connsiteX79" fmla="*/ 221689 w 6588727"/>
              <a:gd name="connsiteY79" fmla="*/ 4292435 h 6127414"/>
              <a:gd name="connsiteX80" fmla="*/ 259789 w 6588727"/>
              <a:gd name="connsiteY80" fmla="*/ 3949535 h 6127414"/>
              <a:gd name="connsiteX81" fmla="*/ 297889 w 6588727"/>
              <a:gd name="connsiteY81" fmla="*/ 3892385 h 6127414"/>
              <a:gd name="connsiteX82" fmla="*/ 355039 w 6588727"/>
              <a:gd name="connsiteY82" fmla="*/ 3568535 h 6127414"/>
              <a:gd name="connsiteX83" fmla="*/ 355039 w 6588727"/>
              <a:gd name="connsiteY83" fmla="*/ 3568535 h 6127414"/>
              <a:gd name="connsiteX84" fmla="*/ 374089 w 6588727"/>
              <a:gd name="connsiteY84" fmla="*/ 3454235 h 6127414"/>
              <a:gd name="connsiteX85" fmla="*/ 412189 w 6588727"/>
              <a:gd name="connsiteY85" fmla="*/ 3378035 h 6127414"/>
              <a:gd name="connsiteX86" fmla="*/ 450289 w 6588727"/>
              <a:gd name="connsiteY86" fmla="*/ 3263735 h 6127414"/>
              <a:gd name="connsiteX87" fmla="*/ 469339 w 6588727"/>
              <a:gd name="connsiteY87" fmla="*/ 3168485 h 6127414"/>
              <a:gd name="connsiteX88" fmla="*/ 526489 w 6588727"/>
              <a:gd name="connsiteY88" fmla="*/ 2977985 h 6127414"/>
              <a:gd name="connsiteX89" fmla="*/ 545539 w 6588727"/>
              <a:gd name="connsiteY89" fmla="*/ 2901785 h 6127414"/>
              <a:gd name="connsiteX90" fmla="*/ 564589 w 6588727"/>
              <a:gd name="connsiteY90" fmla="*/ 2711285 h 6127414"/>
              <a:gd name="connsiteX91" fmla="*/ 583639 w 6588727"/>
              <a:gd name="connsiteY91" fmla="*/ 2558885 h 6127414"/>
              <a:gd name="connsiteX92" fmla="*/ 602689 w 6588727"/>
              <a:gd name="connsiteY92" fmla="*/ 2387435 h 6127414"/>
              <a:gd name="connsiteX93" fmla="*/ 583639 w 6588727"/>
              <a:gd name="connsiteY93" fmla="*/ 1815935 h 6127414"/>
              <a:gd name="connsiteX94" fmla="*/ 526489 w 6588727"/>
              <a:gd name="connsiteY94" fmla="*/ 1701635 h 6127414"/>
              <a:gd name="connsiteX95" fmla="*/ 488389 w 6588727"/>
              <a:gd name="connsiteY95" fmla="*/ 1568285 h 6127414"/>
              <a:gd name="connsiteX96" fmla="*/ 507439 w 6588727"/>
              <a:gd name="connsiteY96" fmla="*/ 1282535 h 6127414"/>
              <a:gd name="connsiteX97" fmla="*/ 812239 w 6588727"/>
              <a:gd name="connsiteY97" fmla="*/ 1187285 h 6127414"/>
              <a:gd name="connsiteX98" fmla="*/ 1078939 w 6588727"/>
              <a:gd name="connsiteY98" fmla="*/ 1130135 h 6127414"/>
              <a:gd name="connsiteX99" fmla="*/ 1212289 w 6588727"/>
              <a:gd name="connsiteY99" fmla="*/ 1092035 h 6127414"/>
              <a:gd name="connsiteX100" fmla="*/ 1517089 w 6588727"/>
              <a:gd name="connsiteY100" fmla="*/ 1034885 h 6127414"/>
              <a:gd name="connsiteX101" fmla="*/ 1745689 w 6588727"/>
              <a:gd name="connsiteY101" fmla="*/ 977735 h 6127414"/>
              <a:gd name="connsiteX102" fmla="*/ 1859989 w 6588727"/>
              <a:gd name="connsiteY102" fmla="*/ 958685 h 6127414"/>
              <a:gd name="connsiteX103" fmla="*/ 1917139 w 6588727"/>
              <a:gd name="connsiteY103" fmla="*/ 939635 h 6127414"/>
              <a:gd name="connsiteX104" fmla="*/ 2012389 w 6588727"/>
              <a:gd name="connsiteY104" fmla="*/ 920585 h 6127414"/>
              <a:gd name="connsiteX105" fmla="*/ 2050489 w 6588727"/>
              <a:gd name="connsiteY105" fmla="*/ 863435 h 6127414"/>
              <a:gd name="connsiteX106" fmla="*/ 2050489 w 6588727"/>
              <a:gd name="connsiteY106" fmla="*/ 558635 h 6127414"/>
              <a:gd name="connsiteX107" fmla="*/ 2031439 w 6588727"/>
              <a:gd name="connsiteY107" fmla="*/ 501485 h 6127414"/>
              <a:gd name="connsiteX108" fmla="*/ 2050489 w 6588727"/>
              <a:gd name="connsiteY108" fmla="*/ 215735 h 6127414"/>
              <a:gd name="connsiteX109" fmla="*/ 2069539 w 6588727"/>
              <a:gd name="connsiteY109" fmla="*/ 158585 h 6127414"/>
              <a:gd name="connsiteX110" fmla="*/ 2126689 w 6588727"/>
              <a:gd name="connsiteY110" fmla="*/ 120485 h 6127414"/>
              <a:gd name="connsiteX111" fmla="*/ 2240989 w 6588727"/>
              <a:gd name="connsiteY111" fmla="*/ 82385 h 6127414"/>
              <a:gd name="connsiteX112" fmla="*/ 2488639 w 6588727"/>
              <a:gd name="connsiteY112" fmla="*/ 101435 h 6127414"/>
              <a:gd name="connsiteX113" fmla="*/ 2564839 w 6588727"/>
              <a:gd name="connsiteY113" fmla="*/ 120485 h 6127414"/>
              <a:gd name="connsiteX114" fmla="*/ 2831539 w 6588727"/>
              <a:gd name="connsiteY114" fmla="*/ 158585 h 6127414"/>
              <a:gd name="connsiteX115" fmla="*/ 3193489 w 6588727"/>
              <a:gd name="connsiteY115" fmla="*/ 196685 h 6127414"/>
              <a:gd name="connsiteX116" fmla="*/ 3250639 w 6588727"/>
              <a:gd name="connsiteY116" fmla="*/ 215735 h 6127414"/>
              <a:gd name="connsiteX117" fmla="*/ 3345889 w 6588727"/>
              <a:gd name="connsiteY117" fmla="*/ 234785 h 6127414"/>
              <a:gd name="connsiteX118" fmla="*/ 3555439 w 6588727"/>
              <a:gd name="connsiteY118" fmla="*/ 215735 h 6127414"/>
              <a:gd name="connsiteX119" fmla="*/ 3726889 w 6588727"/>
              <a:gd name="connsiteY119" fmla="*/ 177635 h 6127414"/>
              <a:gd name="connsiteX120" fmla="*/ 3822139 w 6588727"/>
              <a:gd name="connsiteY120" fmla="*/ 158585 h 6127414"/>
              <a:gd name="connsiteX121" fmla="*/ 3936439 w 6588727"/>
              <a:gd name="connsiteY121" fmla="*/ 120485 h 6127414"/>
              <a:gd name="connsiteX122" fmla="*/ 3993589 w 6588727"/>
              <a:gd name="connsiteY122" fmla="*/ 101435 h 6127414"/>
              <a:gd name="connsiteX123" fmla="*/ 4088839 w 6588727"/>
              <a:gd name="connsiteY123" fmla="*/ 82385 h 6127414"/>
              <a:gd name="connsiteX124" fmla="*/ 4145989 w 6588727"/>
              <a:gd name="connsiteY124" fmla="*/ 63335 h 6127414"/>
              <a:gd name="connsiteX125" fmla="*/ 4336489 w 6588727"/>
              <a:gd name="connsiteY125" fmla="*/ 44285 h 6127414"/>
              <a:gd name="connsiteX126" fmla="*/ 4431739 w 6588727"/>
              <a:gd name="connsiteY126" fmla="*/ 6185 h 6127414"/>
              <a:gd name="connsiteX127" fmla="*/ 4831789 w 6588727"/>
              <a:gd name="connsiteY127" fmla="*/ 44285 h 6127414"/>
              <a:gd name="connsiteX128" fmla="*/ 5003239 w 6588727"/>
              <a:gd name="connsiteY128" fmla="*/ 101435 h 6127414"/>
              <a:gd name="connsiteX129" fmla="*/ 5060389 w 6588727"/>
              <a:gd name="connsiteY129" fmla="*/ 120485 h 6127414"/>
              <a:gd name="connsiteX130" fmla="*/ 5269939 w 6588727"/>
              <a:gd name="connsiteY130" fmla="*/ 139535 h 6127414"/>
              <a:gd name="connsiteX131" fmla="*/ 5384239 w 6588727"/>
              <a:gd name="connsiteY131" fmla="*/ 177635 h 6127414"/>
              <a:gd name="connsiteX132" fmla="*/ 5441389 w 6588727"/>
              <a:gd name="connsiteY132" fmla="*/ 196685 h 6127414"/>
              <a:gd name="connsiteX133" fmla="*/ 5498539 w 6588727"/>
              <a:gd name="connsiteY133" fmla="*/ 177635 h 6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88727" h="6127414">
                <a:moveTo>
                  <a:pt x="5498539" y="177635"/>
                </a:moveTo>
                <a:cubicBezTo>
                  <a:pt x="5517589" y="190335"/>
                  <a:pt x="5541032" y="198146"/>
                  <a:pt x="5555689" y="215735"/>
                </a:cubicBezTo>
                <a:cubicBezTo>
                  <a:pt x="5577776" y="242239"/>
                  <a:pt x="5602482" y="312834"/>
                  <a:pt x="5612839" y="349085"/>
                </a:cubicBezTo>
                <a:cubicBezTo>
                  <a:pt x="5620032" y="374259"/>
                  <a:pt x="5621576" y="401220"/>
                  <a:pt x="5631889" y="425285"/>
                </a:cubicBezTo>
                <a:cubicBezTo>
                  <a:pt x="5710512" y="608740"/>
                  <a:pt x="5629292" y="315028"/>
                  <a:pt x="5708089" y="577685"/>
                </a:cubicBezTo>
                <a:cubicBezTo>
                  <a:pt x="5717393" y="608698"/>
                  <a:pt x="5718620" y="641697"/>
                  <a:pt x="5727139" y="672935"/>
                </a:cubicBezTo>
                <a:cubicBezTo>
                  <a:pt x="5737706" y="711681"/>
                  <a:pt x="5752539" y="749135"/>
                  <a:pt x="5765239" y="787235"/>
                </a:cubicBezTo>
                <a:cubicBezTo>
                  <a:pt x="5771589" y="806285"/>
                  <a:pt x="5773150" y="827677"/>
                  <a:pt x="5784289" y="844385"/>
                </a:cubicBezTo>
                <a:lnTo>
                  <a:pt x="5822389" y="901535"/>
                </a:lnTo>
                <a:cubicBezTo>
                  <a:pt x="5823580" y="907490"/>
                  <a:pt x="5844718" y="1033658"/>
                  <a:pt x="5860489" y="1053935"/>
                </a:cubicBezTo>
                <a:cubicBezTo>
                  <a:pt x="5893569" y="1096467"/>
                  <a:pt x="5922516" y="1155167"/>
                  <a:pt x="5974789" y="1168235"/>
                </a:cubicBezTo>
                <a:lnTo>
                  <a:pt x="6050989" y="1187285"/>
                </a:lnTo>
                <a:cubicBezTo>
                  <a:pt x="6190226" y="1280110"/>
                  <a:pt x="6015152" y="1166807"/>
                  <a:pt x="6184339" y="1263485"/>
                </a:cubicBezTo>
                <a:cubicBezTo>
                  <a:pt x="6204218" y="1274844"/>
                  <a:pt x="6222439" y="1288885"/>
                  <a:pt x="6241489" y="1301585"/>
                </a:cubicBezTo>
                <a:cubicBezTo>
                  <a:pt x="6365357" y="1487387"/>
                  <a:pt x="6166757" y="1203224"/>
                  <a:pt x="6355789" y="1415885"/>
                </a:cubicBezTo>
                <a:cubicBezTo>
                  <a:pt x="6386211" y="1450109"/>
                  <a:pt x="6406589" y="1492085"/>
                  <a:pt x="6431989" y="1530185"/>
                </a:cubicBezTo>
                <a:cubicBezTo>
                  <a:pt x="6444689" y="1549235"/>
                  <a:pt x="6459850" y="1566857"/>
                  <a:pt x="6470089" y="1587335"/>
                </a:cubicBezTo>
                <a:lnTo>
                  <a:pt x="6546289" y="1739735"/>
                </a:lnTo>
                <a:cubicBezTo>
                  <a:pt x="6588727" y="2036804"/>
                  <a:pt x="6577842" y="1904903"/>
                  <a:pt x="6546289" y="2425535"/>
                </a:cubicBezTo>
                <a:cubicBezTo>
                  <a:pt x="6542189" y="2493193"/>
                  <a:pt x="6523833" y="2506844"/>
                  <a:pt x="6489139" y="2558885"/>
                </a:cubicBezTo>
                <a:cubicBezTo>
                  <a:pt x="6464135" y="2683904"/>
                  <a:pt x="6483769" y="2648594"/>
                  <a:pt x="6393889" y="2768435"/>
                </a:cubicBezTo>
                <a:lnTo>
                  <a:pt x="6279589" y="2920835"/>
                </a:lnTo>
                <a:cubicBezTo>
                  <a:pt x="6273239" y="2946235"/>
                  <a:pt x="6275757" y="2975730"/>
                  <a:pt x="6260539" y="2997035"/>
                </a:cubicBezTo>
                <a:cubicBezTo>
                  <a:pt x="6242085" y="3022871"/>
                  <a:pt x="6210175" y="3035731"/>
                  <a:pt x="6184339" y="3054185"/>
                </a:cubicBezTo>
                <a:cubicBezTo>
                  <a:pt x="6121511" y="3099062"/>
                  <a:pt x="6125402" y="3093179"/>
                  <a:pt x="6050989" y="3130385"/>
                </a:cubicBezTo>
                <a:cubicBezTo>
                  <a:pt x="6031939" y="3155785"/>
                  <a:pt x="6012293" y="3180749"/>
                  <a:pt x="5993839" y="3206585"/>
                </a:cubicBezTo>
                <a:cubicBezTo>
                  <a:pt x="5980531" y="3225216"/>
                  <a:pt x="5973617" y="3249432"/>
                  <a:pt x="5955739" y="3263735"/>
                </a:cubicBezTo>
                <a:cubicBezTo>
                  <a:pt x="5940059" y="3276279"/>
                  <a:pt x="5916550" y="3273805"/>
                  <a:pt x="5898589" y="3282785"/>
                </a:cubicBezTo>
                <a:cubicBezTo>
                  <a:pt x="5878111" y="3293024"/>
                  <a:pt x="5862361" y="3311586"/>
                  <a:pt x="5841439" y="3320885"/>
                </a:cubicBezTo>
                <a:cubicBezTo>
                  <a:pt x="5637408" y="3411565"/>
                  <a:pt x="5799327" y="3310860"/>
                  <a:pt x="5669989" y="3397085"/>
                </a:cubicBezTo>
                <a:cubicBezTo>
                  <a:pt x="5644589" y="3435185"/>
                  <a:pt x="5600265" y="3466055"/>
                  <a:pt x="5593789" y="3511385"/>
                </a:cubicBezTo>
                <a:cubicBezTo>
                  <a:pt x="5579519" y="3611278"/>
                  <a:pt x="5573310" y="3662119"/>
                  <a:pt x="5555689" y="3759035"/>
                </a:cubicBezTo>
                <a:cubicBezTo>
                  <a:pt x="5552834" y="3774738"/>
                  <a:pt x="5527245" y="3907955"/>
                  <a:pt x="5517589" y="3930485"/>
                </a:cubicBezTo>
                <a:cubicBezTo>
                  <a:pt x="5508570" y="3951529"/>
                  <a:pt x="5488788" y="3966713"/>
                  <a:pt x="5479489" y="3987635"/>
                </a:cubicBezTo>
                <a:cubicBezTo>
                  <a:pt x="5321658" y="4342754"/>
                  <a:pt x="5561643" y="3877858"/>
                  <a:pt x="5384239" y="4197185"/>
                </a:cubicBezTo>
                <a:cubicBezTo>
                  <a:pt x="5370448" y="4222009"/>
                  <a:pt x="5366219" y="4253305"/>
                  <a:pt x="5346139" y="4273385"/>
                </a:cubicBezTo>
                <a:cubicBezTo>
                  <a:pt x="5331940" y="4287584"/>
                  <a:pt x="5308039" y="4286085"/>
                  <a:pt x="5288989" y="4292435"/>
                </a:cubicBezTo>
                <a:cubicBezTo>
                  <a:pt x="5269939" y="4311485"/>
                  <a:pt x="5254255" y="4334641"/>
                  <a:pt x="5231839" y="4349585"/>
                </a:cubicBezTo>
                <a:cubicBezTo>
                  <a:pt x="5215131" y="4360724"/>
                  <a:pt x="5192650" y="4359655"/>
                  <a:pt x="5174689" y="4368635"/>
                </a:cubicBezTo>
                <a:cubicBezTo>
                  <a:pt x="5154211" y="4378874"/>
                  <a:pt x="5136589" y="4394035"/>
                  <a:pt x="5117539" y="4406735"/>
                </a:cubicBezTo>
                <a:cubicBezTo>
                  <a:pt x="5073473" y="4472834"/>
                  <a:pt x="5058482" y="4503415"/>
                  <a:pt x="4984189" y="4559135"/>
                </a:cubicBezTo>
                <a:cubicBezTo>
                  <a:pt x="4968125" y="4571183"/>
                  <a:pt x="4946089" y="4571835"/>
                  <a:pt x="4927039" y="4578185"/>
                </a:cubicBezTo>
                <a:cubicBezTo>
                  <a:pt x="4832899" y="4672325"/>
                  <a:pt x="4854785" y="4655038"/>
                  <a:pt x="4736539" y="4749635"/>
                </a:cubicBezTo>
                <a:cubicBezTo>
                  <a:pt x="4711746" y="4769469"/>
                  <a:pt x="4687764" y="4790787"/>
                  <a:pt x="4660339" y="4806785"/>
                </a:cubicBezTo>
                <a:cubicBezTo>
                  <a:pt x="4611280" y="4835403"/>
                  <a:pt x="4507939" y="4882985"/>
                  <a:pt x="4507939" y="4882985"/>
                </a:cubicBezTo>
                <a:cubicBezTo>
                  <a:pt x="4480068" y="4924791"/>
                  <a:pt x="4447852" y="4967996"/>
                  <a:pt x="4431739" y="5016335"/>
                </a:cubicBezTo>
                <a:cubicBezTo>
                  <a:pt x="4425327" y="5035570"/>
                  <a:pt x="4412648" y="5140222"/>
                  <a:pt x="4393639" y="5168735"/>
                </a:cubicBezTo>
                <a:cubicBezTo>
                  <a:pt x="4378695" y="5191151"/>
                  <a:pt x="4353736" y="5205189"/>
                  <a:pt x="4336489" y="5225885"/>
                </a:cubicBezTo>
                <a:cubicBezTo>
                  <a:pt x="4314681" y="5252055"/>
                  <a:pt x="4265110" y="5344316"/>
                  <a:pt x="4241239" y="5359235"/>
                </a:cubicBezTo>
                <a:cubicBezTo>
                  <a:pt x="4213782" y="5376396"/>
                  <a:pt x="4177597" y="5371261"/>
                  <a:pt x="4145989" y="5378285"/>
                </a:cubicBezTo>
                <a:cubicBezTo>
                  <a:pt x="4096859" y="5389203"/>
                  <a:pt x="4058924" y="5399028"/>
                  <a:pt x="4012639" y="5416385"/>
                </a:cubicBezTo>
                <a:cubicBezTo>
                  <a:pt x="3980620" y="5428392"/>
                  <a:pt x="3950709" y="5446796"/>
                  <a:pt x="3917389" y="5454485"/>
                </a:cubicBezTo>
                <a:cubicBezTo>
                  <a:pt x="3874364" y="5464414"/>
                  <a:pt x="3600655" y="5489678"/>
                  <a:pt x="3574489" y="5492585"/>
                </a:cubicBezTo>
                <a:cubicBezTo>
                  <a:pt x="3523607" y="5498239"/>
                  <a:pt x="3472770" y="5504395"/>
                  <a:pt x="3422089" y="5511635"/>
                </a:cubicBezTo>
                <a:cubicBezTo>
                  <a:pt x="3383852" y="5517097"/>
                  <a:pt x="3346202" y="5526641"/>
                  <a:pt x="3307789" y="5530685"/>
                </a:cubicBezTo>
                <a:cubicBezTo>
                  <a:pt x="3169248" y="5545268"/>
                  <a:pt x="2859463" y="5561539"/>
                  <a:pt x="2736289" y="5568785"/>
                </a:cubicBezTo>
                <a:cubicBezTo>
                  <a:pt x="2710889" y="5575135"/>
                  <a:pt x="2685762" y="5582700"/>
                  <a:pt x="2660089" y="5587835"/>
                </a:cubicBezTo>
                <a:cubicBezTo>
                  <a:pt x="2622214" y="5595410"/>
                  <a:pt x="2583054" y="5596722"/>
                  <a:pt x="2545789" y="5606885"/>
                </a:cubicBezTo>
                <a:cubicBezTo>
                  <a:pt x="2512798" y="5615883"/>
                  <a:pt x="2482558" y="5632978"/>
                  <a:pt x="2450539" y="5644985"/>
                </a:cubicBezTo>
                <a:cubicBezTo>
                  <a:pt x="2431737" y="5652036"/>
                  <a:pt x="2411846" y="5656125"/>
                  <a:pt x="2393389" y="5664035"/>
                </a:cubicBezTo>
                <a:cubicBezTo>
                  <a:pt x="2228608" y="5734655"/>
                  <a:pt x="2394066" y="5676509"/>
                  <a:pt x="2260039" y="5721185"/>
                </a:cubicBezTo>
                <a:cubicBezTo>
                  <a:pt x="2247339" y="5740235"/>
                  <a:pt x="2240989" y="5765635"/>
                  <a:pt x="2221939" y="5778335"/>
                </a:cubicBezTo>
                <a:cubicBezTo>
                  <a:pt x="2200154" y="5792858"/>
                  <a:pt x="2170998" y="5790496"/>
                  <a:pt x="2145739" y="5797385"/>
                </a:cubicBezTo>
                <a:cubicBezTo>
                  <a:pt x="2101139" y="5809549"/>
                  <a:pt x="2056839" y="5822785"/>
                  <a:pt x="2012389" y="5835485"/>
                </a:cubicBezTo>
                <a:cubicBezTo>
                  <a:pt x="1967939" y="5867235"/>
                  <a:pt x="1929549" y="5909937"/>
                  <a:pt x="1879039" y="5930735"/>
                </a:cubicBezTo>
                <a:cubicBezTo>
                  <a:pt x="1819159" y="5955391"/>
                  <a:pt x="1753132" y="5964221"/>
                  <a:pt x="1688539" y="5968835"/>
                </a:cubicBezTo>
                <a:cubicBezTo>
                  <a:pt x="1396906" y="5989666"/>
                  <a:pt x="1104339" y="5994235"/>
                  <a:pt x="812239" y="6006935"/>
                </a:cubicBezTo>
                <a:cubicBezTo>
                  <a:pt x="786839" y="6019635"/>
                  <a:pt x="760121" y="6029984"/>
                  <a:pt x="736039" y="6045035"/>
                </a:cubicBezTo>
                <a:cubicBezTo>
                  <a:pt x="604233" y="6127414"/>
                  <a:pt x="714968" y="6083809"/>
                  <a:pt x="602689" y="6121235"/>
                </a:cubicBezTo>
                <a:cubicBezTo>
                  <a:pt x="526489" y="6102185"/>
                  <a:pt x="446049" y="6095567"/>
                  <a:pt x="374089" y="6064085"/>
                </a:cubicBezTo>
                <a:cubicBezTo>
                  <a:pt x="312189" y="6037004"/>
                  <a:pt x="274643" y="5941069"/>
                  <a:pt x="240739" y="5892635"/>
                </a:cubicBezTo>
                <a:cubicBezTo>
                  <a:pt x="217422" y="5859325"/>
                  <a:pt x="189939" y="5829135"/>
                  <a:pt x="164539" y="5797385"/>
                </a:cubicBezTo>
                <a:cubicBezTo>
                  <a:pt x="158189" y="5778335"/>
                  <a:pt x="155452" y="5757670"/>
                  <a:pt x="145489" y="5740235"/>
                </a:cubicBezTo>
                <a:cubicBezTo>
                  <a:pt x="129737" y="5712668"/>
                  <a:pt x="101644" y="5692863"/>
                  <a:pt x="88339" y="5664035"/>
                </a:cubicBezTo>
                <a:cubicBezTo>
                  <a:pt x="63094" y="5609338"/>
                  <a:pt x="31189" y="5492585"/>
                  <a:pt x="31189" y="5492585"/>
                </a:cubicBezTo>
                <a:cubicBezTo>
                  <a:pt x="34486" y="5406870"/>
                  <a:pt x="0" y="5101810"/>
                  <a:pt x="69289" y="4940135"/>
                </a:cubicBezTo>
                <a:cubicBezTo>
                  <a:pt x="80476" y="4914033"/>
                  <a:pt x="94689" y="4889335"/>
                  <a:pt x="107389" y="4863935"/>
                </a:cubicBezTo>
                <a:cubicBezTo>
                  <a:pt x="120089" y="4794085"/>
                  <a:pt x="130863" y="4723857"/>
                  <a:pt x="145489" y="4654385"/>
                </a:cubicBezTo>
                <a:cubicBezTo>
                  <a:pt x="156276" y="4603145"/>
                  <a:pt x="172802" y="4553225"/>
                  <a:pt x="183589" y="4501985"/>
                </a:cubicBezTo>
                <a:cubicBezTo>
                  <a:pt x="198215" y="4432513"/>
                  <a:pt x="208989" y="4362285"/>
                  <a:pt x="221689" y="4292435"/>
                </a:cubicBezTo>
                <a:cubicBezTo>
                  <a:pt x="222828" y="4276489"/>
                  <a:pt x="224932" y="4030868"/>
                  <a:pt x="259789" y="3949535"/>
                </a:cubicBezTo>
                <a:cubicBezTo>
                  <a:pt x="268808" y="3928491"/>
                  <a:pt x="285189" y="3911435"/>
                  <a:pt x="297889" y="3892385"/>
                </a:cubicBezTo>
                <a:cubicBezTo>
                  <a:pt x="322722" y="3668892"/>
                  <a:pt x="302993" y="3776720"/>
                  <a:pt x="355039" y="3568535"/>
                </a:cubicBezTo>
                <a:lnTo>
                  <a:pt x="355039" y="3568535"/>
                </a:lnTo>
                <a:cubicBezTo>
                  <a:pt x="361389" y="3530435"/>
                  <a:pt x="362990" y="3491232"/>
                  <a:pt x="374089" y="3454235"/>
                </a:cubicBezTo>
                <a:cubicBezTo>
                  <a:pt x="382249" y="3427035"/>
                  <a:pt x="401642" y="3404402"/>
                  <a:pt x="412189" y="3378035"/>
                </a:cubicBezTo>
                <a:cubicBezTo>
                  <a:pt x="427104" y="3340747"/>
                  <a:pt x="439722" y="3302481"/>
                  <a:pt x="450289" y="3263735"/>
                </a:cubicBezTo>
                <a:cubicBezTo>
                  <a:pt x="458808" y="3232497"/>
                  <a:pt x="461486" y="3199897"/>
                  <a:pt x="469339" y="3168485"/>
                </a:cubicBezTo>
                <a:cubicBezTo>
                  <a:pt x="546850" y="2858439"/>
                  <a:pt x="478097" y="3147356"/>
                  <a:pt x="526489" y="2977985"/>
                </a:cubicBezTo>
                <a:cubicBezTo>
                  <a:pt x="533682" y="2952811"/>
                  <a:pt x="539189" y="2927185"/>
                  <a:pt x="545539" y="2901785"/>
                </a:cubicBezTo>
                <a:cubicBezTo>
                  <a:pt x="551889" y="2838285"/>
                  <a:pt x="557542" y="2774711"/>
                  <a:pt x="564589" y="2711285"/>
                </a:cubicBezTo>
                <a:cubicBezTo>
                  <a:pt x="570243" y="2660403"/>
                  <a:pt x="577657" y="2609730"/>
                  <a:pt x="583639" y="2558885"/>
                </a:cubicBezTo>
                <a:cubicBezTo>
                  <a:pt x="590358" y="2501777"/>
                  <a:pt x="596339" y="2444585"/>
                  <a:pt x="602689" y="2387435"/>
                </a:cubicBezTo>
                <a:cubicBezTo>
                  <a:pt x="596339" y="2196935"/>
                  <a:pt x="595170" y="2006192"/>
                  <a:pt x="583639" y="1815935"/>
                </a:cubicBezTo>
                <a:cubicBezTo>
                  <a:pt x="580337" y="1761448"/>
                  <a:pt x="549517" y="1747692"/>
                  <a:pt x="526489" y="1701635"/>
                </a:cubicBezTo>
                <a:cubicBezTo>
                  <a:pt x="512824" y="1674306"/>
                  <a:pt x="494493" y="1592700"/>
                  <a:pt x="488389" y="1568285"/>
                </a:cubicBezTo>
                <a:cubicBezTo>
                  <a:pt x="494739" y="1473035"/>
                  <a:pt x="466573" y="1368807"/>
                  <a:pt x="507439" y="1282535"/>
                </a:cubicBezTo>
                <a:cubicBezTo>
                  <a:pt x="544860" y="1203536"/>
                  <a:pt x="748398" y="1195265"/>
                  <a:pt x="812239" y="1187285"/>
                </a:cubicBezTo>
                <a:cubicBezTo>
                  <a:pt x="1057916" y="1117092"/>
                  <a:pt x="832657" y="1174914"/>
                  <a:pt x="1078939" y="1130135"/>
                </a:cubicBezTo>
                <a:cubicBezTo>
                  <a:pt x="1365655" y="1078005"/>
                  <a:pt x="983784" y="1141000"/>
                  <a:pt x="1212289" y="1092035"/>
                </a:cubicBezTo>
                <a:cubicBezTo>
                  <a:pt x="1219469" y="1090496"/>
                  <a:pt x="1459046" y="1048542"/>
                  <a:pt x="1517089" y="1034885"/>
                </a:cubicBezTo>
                <a:cubicBezTo>
                  <a:pt x="1593546" y="1016895"/>
                  <a:pt x="1668213" y="990648"/>
                  <a:pt x="1745689" y="977735"/>
                </a:cubicBezTo>
                <a:cubicBezTo>
                  <a:pt x="1783789" y="971385"/>
                  <a:pt x="1822283" y="967064"/>
                  <a:pt x="1859989" y="958685"/>
                </a:cubicBezTo>
                <a:cubicBezTo>
                  <a:pt x="1879591" y="954329"/>
                  <a:pt x="1897658" y="944505"/>
                  <a:pt x="1917139" y="939635"/>
                </a:cubicBezTo>
                <a:cubicBezTo>
                  <a:pt x="1948551" y="931782"/>
                  <a:pt x="1980639" y="926935"/>
                  <a:pt x="2012389" y="920585"/>
                </a:cubicBezTo>
                <a:cubicBezTo>
                  <a:pt x="2025089" y="901535"/>
                  <a:pt x="2045341" y="885744"/>
                  <a:pt x="2050489" y="863435"/>
                </a:cubicBezTo>
                <a:cubicBezTo>
                  <a:pt x="2079781" y="736505"/>
                  <a:pt x="2076158" y="674145"/>
                  <a:pt x="2050489" y="558635"/>
                </a:cubicBezTo>
                <a:cubicBezTo>
                  <a:pt x="2046133" y="539033"/>
                  <a:pt x="2037789" y="520535"/>
                  <a:pt x="2031439" y="501485"/>
                </a:cubicBezTo>
                <a:cubicBezTo>
                  <a:pt x="2037789" y="406235"/>
                  <a:pt x="2039947" y="310613"/>
                  <a:pt x="2050489" y="215735"/>
                </a:cubicBezTo>
                <a:cubicBezTo>
                  <a:pt x="2052707" y="195777"/>
                  <a:pt x="2056995" y="174265"/>
                  <a:pt x="2069539" y="158585"/>
                </a:cubicBezTo>
                <a:cubicBezTo>
                  <a:pt x="2083842" y="140707"/>
                  <a:pt x="2105767" y="129784"/>
                  <a:pt x="2126689" y="120485"/>
                </a:cubicBezTo>
                <a:cubicBezTo>
                  <a:pt x="2163389" y="104174"/>
                  <a:pt x="2240989" y="82385"/>
                  <a:pt x="2240989" y="82385"/>
                </a:cubicBezTo>
                <a:cubicBezTo>
                  <a:pt x="2323539" y="88735"/>
                  <a:pt x="2406412" y="91761"/>
                  <a:pt x="2488639" y="101435"/>
                </a:cubicBezTo>
                <a:cubicBezTo>
                  <a:pt x="2514641" y="104494"/>
                  <a:pt x="2539166" y="115350"/>
                  <a:pt x="2564839" y="120485"/>
                </a:cubicBezTo>
                <a:cubicBezTo>
                  <a:pt x="2656394" y="138796"/>
                  <a:pt x="2737891" y="146879"/>
                  <a:pt x="2831539" y="158585"/>
                </a:cubicBezTo>
                <a:cubicBezTo>
                  <a:pt x="2997278" y="213831"/>
                  <a:pt x="2807740" y="156080"/>
                  <a:pt x="3193489" y="196685"/>
                </a:cubicBezTo>
                <a:cubicBezTo>
                  <a:pt x="3213459" y="198787"/>
                  <a:pt x="3231158" y="210865"/>
                  <a:pt x="3250639" y="215735"/>
                </a:cubicBezTo>
                <a:cubicBezTo>
                  <a:pt x="3282051" y="223588"/>
                  <a:pt x="3314139" y="228435"/>
                  <a:pt x="3345889" y="234785"/>
                </a:cubicBezTo>
                <a:cubicBezTo>
                  <a:pt x="3415739" y="228435"/>
                  <a:pt x="3485843" y="224435"/>
                  <a:pt x="3555439" y="215735"/>
                </a:cubicBezTo>
                <a:cubicBezTo>
                  <a:pt x="3621102" y="207527"/>
                  <a:pt x="3663961" y="191619"/>
                  <a:pt x="3726889" y="177635"/>
                </a:cubicBezTo>
                <a:cubicBezTo>
                  <a:pt x="3758497" y="170611"/>
                  <a:pt x="3790901" y="167104"/>
                  <a:pt x="3822139" y="158585"/>
                </a:cubicBezTo>
                <a:cubicBezTo>
                  <a:pt x="3860885" y="148018"/>
                  <a:pt x="3898339" y="133185"/>
                  <a:pt x="3936439" y="120485"/>
                </a:cubicBezTo>
                <a:cubicBezTo>
                  <a:pt x="3955489" y="114135"/>
                  <a:pt x="3973898" y="105373"/>
                  <a:pt x="3993589" y="101435"/>
                </a:cubicBezTo>
                <a:cubicBezTo>
                  <a:pt x="4025339" y="95085"/>
                  <a:pt x="4057427" y="90238"/>
                  <a:pt x="4088839" y="82385"/>
                </a:cubicBezTo>
                <a:cubicBezTo>
                  <a:pt x="4108320" y="77515"/>
                  <a:pt x="4126142" y="66388"/>
                  <a:pt x="4145989" y="63335"/>
                </a:cubicBezTo>
                <a:cubicBezTo>
                  <a:pt x="4209064" y="53631"/>
                  <a:pt x="4272989" y="50635"/>
                  <a:pt x="4336489" y="44285"/>
                </a:cubicBezTo>
                <a:cubicBezTo>
                  <a:pt x="4368239" y="31585"/>
                  <a:pt x="4397578" y="7738"/>
                  <a:pt x="4431739" y="6185"/>
                </a:cubicBezTo>
                <a:cubicBezTo>
                  <a:pt x="4567814" y="0"/>
                  <a:pt x="4702473" y="5490"/>
                  <a:pt x="4831789" y="44285"/>
                </a:cubicBezTo>
                <a:lnTo>
                  <a:pt x="5003239" y="101435"/>
                </a:lnTo>
                <a:cubicBezTo>
                  <a:pt x="5022289" y="107785"/>
                  <a:pt x="5040391" y="118667"/>
                  <a:pt x="5060389" y="120485"/>
                </a:cubicBezTo>
                <a:lnTo>
                  <a:pt x="5269939" y="139535"/>
                </a:lnTo>
                <a:lnTo>
                  <a:pt x="5384239" y="177635"/>
                </a:lnTo>
                <a:cubicBezTo>
                  <a:pt x="5403289" y="183985"/>
                  <a:pt x="5421309" y="196685"/>
                  <a:pt x="5441389" y="196685"/>
                </a:cubicBezTo>
                <a:lnTo>
                  <a:pt x="5498539" y="177635"/>
                </a:lnTo>
                <a:close/>
              </a:path>
            </a:pathLst>
          </a:custGeom>
          <a:solidFill>
            <a:srgbClr val="EBE626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507" name="ZoneTexte 3"/>
          <p:cNvSpPr txBox="1">
            <a:spLocks noChangeArrowheads="1"/>
          </p:cNvSpPr>
          <p:nvPr/>
        </p:nvSpPr>
        <p:spPr bwMode="auto">
          <a:xfrm>
            <a:off x="1071563" y="2571750"/>
            <a:ext cx="45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CG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143000" y="1428750"/>
            <a:ext cx="1571625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714625" y="1143000"/>
            <a:ext cx="317500" cy="3603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1510" name="ZoneTexte 9"/>
          <p:cNvSpPr txBox="1">
            <a:spLocks noChangeArrowheads="1"/>
          </p:cNvSpPr>
          <p:nvPr/>
        </p:nvSpPr>
        <p:spPr bwMode="auto">
          <a:xfrm>
            <a:off x="2571750" y="785813"/>
            <a:ext cx="36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</a:t>
            </a:r>
          </a:p>
        </p:txBody>
      </p:sp>
      <p:sp>
        <p:nvSpPr>
          <p:cNvPr id="21511" name="ZoneTexte 10"/>
          <p:cNvSpPr txBox="1">
            <a:spLocks noChangeArrowheads="1"/>
          </p:cNvSpPr>
          <p:nvPr/>
        </p:nvSpPr>
        <p:spPr bwMode="auto">
          <a:xfrm>
            <a:off x="1428750" y="1571625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r</a:t>
            </a:r>
          </a:p>
        </p:txBody>
      </p:sp>
      <p:sp>
        <p:nvSpPr>
          <p:cNvPr id="21512" name="ZoneTexte 11"/>
          <p:cNvSpPr txBox="1">
            <a:spLocks noChangeArrowheads="1"/>
          </p:cNvSpPr>
          <p:nvPr/>
        </p:nvSpPr>
        <p:spPr bwMode="auto">
          <a:xfrm>
            <a:off x="2778125" y="1724025"/>
            <a:ext cx="366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V</a:t>
            </a:r>
          </a:p>
        </p:txBody>
      </p:sp>
      <p:cxnSp>
        <p:nvCxnSpPr>
          <p:cNvPr id="14" name="Connecteur droit avec flèche 13"/>
          <p:cNvCxnSpPr>
            <a:stCxn id="8" idx="5"/>
          </p:cNvCxnSpPr>
          <p:nvPr/>
        </p:nvCxnSpPr>
        <p:spPr>
          <a:xfrm rot="16200000" flipH="1">
            <a:off x="2897187" y="1539876"/>
            <a:ext cx="620713" cy="442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ZoneTexte 14"/>
          <p:cNvSpPr txBox="1">
            <a:spLocks noChangeArrowheads="1"/>
          </p:cNvSpPr>
          <p:nvPr/>
        </p:nvSpPr>
        <p:spPr bwMode="auto">
          <a:xfrm>
            <a:off x="1000125" y="2214563"/>
            <a:ext cx="28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x</a:t>
            </a:r>
          </a:p>
        </p:txBody>
      </p:sp>
      <p:sp>
        <p:nvSpPr>
          <p:cNvPr id="21515" name="ZoneTexte 5"/>
          <p:cNvSpPr txBox="1">
            <a:spLocks noChangeArrowheads="1"/>
          </p:cNvSpPr>
          <p:nvPr/>
        </p:nvSpPr>
        <p:spPr bwMode="auto">
          <a:xfrm>
            <a:off x="3943350" y="785813"/>
            <a:ext cx="5486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m </a:t>
            </a:r>
            <a:r>
              <a:rPr lang="fr-FR" sz="2000" b="1">
                <a:latin typeface="Calibri" pitchFamily="34" charset="0"/>
              </a:rPr>
              <a:t>V</a:t>
            </a:r>
            <a:r>
              <a:rPr lang="fr-FR" sz="2000">
                <a:latin typeface="Symbol" pitchFamily="18" charset="2"/>
                <a:sym typeface="Symbol" pitchFamily="18" charset="2"/>
              </a:rPr>
              <a:t>  </a:t>
            </a:r>
            <a:r>
              <a:rPr lang="fr-FR" sz="2000" b="1">
                <a:latin typeface="Calibri" pitchFamily="34" charset="0"/>
              </a:rPr>
              <a:t>r  =  </a:t>
            </a:r>
            <a:r>
              <a:rPr lang="fr-FR" sz="2000">
                <a:latin typeface="Calibri" pitchFamily="34" charset="0"/>
              </a:rPr>
              <a:t>Moment cinétique d’une particule   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3200">
                <a:latin typeface="Symbol" pitchFamily="18" charset="2"/>
              </a:rPr>
              <a:t>S  </a:t>
            </a:r>
            <a:r>
              <a:rPr lang="fr-FR" sz="2000">
                <a:latin typeface="Calibri" pitchFamily="34" charset="0"/>
              </a:rPr>
              <a:t>m </a:t>
            </a:r>
            <a:r>
              <a:rPr lang="fr-FR" sz="2000" b="1">
                <a:latin typeface="Calibri" pitchFamily="34" charset="0"/>
              </a:rPr>
              <a:t>V</a:t>
            </a:r>
            <a:r>
              <a:rPr lang="fr-FR" sz="2000">
                <a:latin typeface="Symbol" pitchFamily="18" charset="2"/>
                <a:sym typeface="Symbol" pitchFamily="18" charset="2"/>
              </a:rPr>
              <a:t>  </a:t>
            </a:r>
            <a:r>
              <a:rPr lang="fr-FR" sz="2000" b="1">
                <a:latin typeface="Calibri" pitchFamily="34" charset="0"/>
              </a:rPr>
              <a:t>r = </a:t>
            </a:r>
            <a:r>
              <a:rPr lang="fr-FR" sz="2000">
                <a:latin typeface="Calibri" pitchFamily="34" charset="0"/>
              </a:rPr>
              <a:t>Moment cinétique d’un fragment      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Conservation de     </a:t>
            </a:r>
            <a:r>
              <a:rPr lang="fr-FR" sz="3200">
                <a:latin typeface="Symbol" pitchFamily="18" charset="2"/>
              </a:rPr>
              <a:t>S  </a:t>
            </a:r>
            <a:r>
              <a:rPr lang="fr-FR" sz="2000">
                <a:latin typeface="Calibri" pitchFamily="34" charset="0"/>
              </a:rPr>
              <a:t>m </a:t>
            </a:r>
            <a:r>
              <a:rPr lang="fr-FR" sz="2000" b="1">
                <a:latin typeface="Calibri" pitchFamily="34" charset="0"/>
              </a:rPr>
              <a:t>V</a:t>
            </a:r>
            <a:r>
              <a:rPr lang="fr-FR" sz="2000">
                <a:latin typeface="Symbol" pitchFamily="18" charset="2"/>
                <a:sym typeface="Symbol" pitchFamily="18" charset="2"/>
              </a:rPr>
              <a:t>  </a:t>
            </a:r>
            <a:r>
              <a:rPr lang="fr-FR" sz="2000" b="1">
                <a:latin typeface="Calibri" pitchFamily="34" charset="0"/>
              </a:rPr>
              <a:t>r</a:t>
            </a:r>
          </a:p>
        </p:txBody>
      </p:sp>
      <p:pic>
        <p:nvPicPr>
          <p:cNvPr id="16" name="solar_system_cloud_collapse_avi.mp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429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dge-On Protoplanetary Disc in the Orion Neb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27352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ZoneTexte 4"/>
          <p:cNvSpPr txBox="1">
            <a:spLocks noChangeArrowheads="1"/>
          </p:cNvSpPr>
          <p:nvPr/>
        </p:nvSpPr>
        <p:spPr bwMode="auto">
          <a:xfrm>
            <a:off x="1187450" y="6165850"/>
            <a:ext cx="1152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>
                <a:latin typeface="Calibri" pitchFamily="34" charset="0"/>
              </a:rPr>
              <a:t>image NASA/ESA</a:t>
            </a:r>
          </a:p>
        </p:txBody>
      </p:sp>
      <p:sp>
        <p:nvSpPr>
          <p:cNvPr id="22531" name="ZoneTexte 6"/>
          <p:cNvSpPr txBox="1">
            <a:spLocks noChangeArrowheads="1"/>
          </p:cNvSpPr>
          <p:nvPr/>
        </p:nvSpPr>
        <p:spPr bwMode="auto">
          <a:xfrm>
            <a:off x="650875" y="561975"/>
            <a:ext cx="7493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L’essentiel de la masse va dans l’étoile : nouvel équilibre hydrostatique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Le reste va dans un disque en orbite autour de l’étoile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Le disque  «absorbe» le moment cinétique</a:t>
            </a:r>
          </a:p>
          <a:p>
            <a:endParaRPr lang="fr-FR" sz="2000">
              <a:latin typeface="Calibri" pitchFamily="34" charset="0"/>
            </a:endParaRPr>
          </a:p>
          <a:p>
            <a:r>
              <a:rPr lang="fr-FR" sz="2000">
                <a:latin typeface="Calibri" pitchFamily="34" charset="0"/>
              </a:rPr>
              <a:t>Le disque  refroidit et « coagule » en planètes</a:t>
            </a:r>
          </a:p>
          <a:p>
            <a:endParaRPr lang="fr-FR" sz="200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80063" y="6308725"/>
            <a:ext cx="109696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>
                <a:latin typeface="+mn-lt"/>
              </a:rPr>
              <a:t>Vidéo JPL/NASA</a:t>
            </a:r>
            <a:endParaRPr lang="fr-FR" sz="1050" dirty="0">
              <a:latin typeface="+mn-lt"/>
            </a:endParaRP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4429125" y="4786313"/>
            <a:ext cx="328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>
                <a:latin typeface="Calibri" pitchFamily="34" charset="0"/>
              </a:rPr>
              <a:t>jpl-formation-ss-from-disk-ssc2004-22v2_full.avi</a:t>
            </a:r>
          </a:p>
        </p:txBody>
      </p:sp>
      <p:pic>
        <p:nvPicPr>
          <p:cNvPr id="10" name="jpl-formation-ss-from-disk-ssc2004-22v2_fu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071813"/>
            <a:ext cx="445293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8058</TotalTime>
  <Words>1769</Words>
  <Application>Microsoft Office PowerPoint</Application>
  <PresentationFormat>Affichage à l'écran (4:3)</PresentationFormat>
  <Paragraphs>445</Paragraphs>
  <Slides>75</Slides>
  <Notes>1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80" baseType="lpstr">
      <vt:lpstr>Calibri</vt:lpstr>
      <vt:lpstr>Arial</vt:lpstr>
      <vt:lpstr>Wingdings</vt:lpstr>
      <vt:lpstr>Symbol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vista</dc:creator>
  <cp:lastModifiedBy>phm</cp:lastModifiedBy>
  <cp:revision>403</cp:revision>
  <dcterms:created xsi:type="dcterms:W3CDTF">2015-02-05T10:53:16Z</dcterms:created>
  <dcterms:modified xsi:type="dcterms:W3CDTF">2015-02-25T20:25:03Z</dcterms:modified>
</cp:coreProperties>
</file>