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notesSlides/notesSlide20.xml" ContentType="application/vnd.openxmlformats-officedocument.presentationml.notesSlide+xml"/>
  <Override PartName="/ppt/embeddings/oleObject2.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256" r:id="rId2"/>
    <p:sldId id="474" r:id="rId3"/>
    <p:sldId id="408" r:id="rId4"/>
    <p:sldId id="475" r:id="rId5"/>
    <p:sldId id="263" r:id="rId6"/>
    <p:sldId id="457" r:id="rId7"/>
    <p:sldId id="476" r:id="rId8"/>
    <p:sldId id="262" r:id="rId9"/>
    <p:sldId id="452" r:id="rId10"/>
    <p:sldId id="261" r:id="rId11"/>
    <p:sldId id="458" r:id="rId12"/>
    <p:sldId id="459" r:id="rId13"/>
    <p:sldId id="264" r:id="rId14"/>
    <p:sldId id="265" r:id="rId15"/>
    <p:sldId id="453" r:id="rId16"/>
    <p:sldId id="513" r:id="rId17"/>
    <p:sldId id="517" r:id="rId18"/>
    <p:sldId id="518" r:id="rId19"/>
    <p:sldId id="444" r:id="rId20"/>
    <p:sldId id="514" r:id="rId21"/>
    <p:sldId id="515" r:id="rId22"/>
    <p:sldId id="516" r:id="rId23"/>
    <p:sldId id="445" r:id="rId24"/>
    <p:sldId id="447" r:id="rId25"/>
    <p:sldId id="524" r:id="rId26"/>
    <p:sldId id="526" r:id="rId27"/>
    <p:sldId id="519" r:id="rId28"/>
    <p:sldId id="520" r:id="rId29"/>
    <p:sldId id="521" r:id="rId30"/>
    <p:sldId id="522" r:id="rId31"/>
    <p:sldId id="448" r:id="rId32"/>
    <p:sldId id="449" r:id="rId33"/>
    <p:sldId id="477" r:id="rId34"/>
    <p:sldId id="450" r:id="rId35"/>
    <p:sldId id="451" r:id="rId36"/>
    <p:sldId id="272" r:id="rId37"/>
    <p:sldId id="523" r:id="rId38"/>
    <p:sldId id="446" r:id="rId39"/>
    <p:sldId id="275" r:id="rId40"/>
    <p:sldId id="276" r:id="rId41"/>
    <p:sldId id="409" r:id="rId42"/>
    <p:sldId id="455" r:id="rId43"/>
    <p:sldId id="528" r:id="rId44"/>
    <p:sldId id="456" r:id="rId45"/>
    <p:sldId id="286" r:id="rId46"/>
    <p:sldId id="287" r:id="rId47"/>
    <p:sldId id="356" r:id="rId48"/>
    <p:sldId id="357" r:id="rId49"/>
    <p:sldId id="358" r:id="rId50"/>
    <p:sldId id="359" r:id="rId51"/>
    <p:sldId id="360" r:id="rId52"/>
    <p:sldId id="478" r:id="rId53"/>
    <p:sldId id="525" r:id="rId54"/>
    <p:sldId id="530" r:id="rId55"/>
    <p:sldId id="529" r:id="rId56"/>
    <p:sldId id="415" r:id="rId57"/>
    <p:sldId id="416" r:id="rId58"/>
    <p:sldId id="417" r:id="rId59"/>
    <p:sldId id="418" r:id="rId60"/>
    <p:sldId id="412" r:id="rId61"/>
    <p:sldId id="463" r:id="rId62"/>
    <p:sldId id="425" r:id="rId63"/>
    <p:sldId id="512" r:id="rId64"/>
    <p:sldId id="426" r:id="rId65"/>
    <p:sldId id="427" r:id="rId66"/>
    <p:sldId id="428" r:id="rId67"/>
    <p:sldId id="429" r:id="rId68"/>
    <p:sldId id="430" r:id="rId69"/>
    <p:sldId id="431" r:id="rId70"/>
    <p:sldId id="424" r:id="rId71"/>
    <p:sldId id="432" r:id="rId72"/>
    <p:sldId id="423" r:id="rId73"/>
    <p:sldId id="433" r:id="rId74"/>
    <p:sldId id="434" r:id="rId75"/>
    <p:sldId id="435" r:id="rId76"/>
    <p:sldId id="436" r:id="rId77"/>
    <p:sldId id="437" r:id="rId78"/>
    <p:sldId id="438" r:id="rId79"/>
    <p:sldId id="439" r:id="rId80"/>
    <p:sldId id="440" r:id="rId81"/>
    <p:sldId id="479" r:id="rId82"/>
    <p:sldId id="480" r:id="rId83"/>
    <p:sldId id="481" r:id="rId84"/>
    <p:sldId id="482" r:id="rId85"/>
    <p:sldId id="483" r:id="rId86"/>
    <p:sldId id="485" r:id="rId87"/>
    <p:sldId id="486" r:id="rId88"/>
    <p:sldId id="487" r:id="rId89"/>
    <p:sldId id="488" r:id="rId90"/>
    <p:sldId id="489" r:id="rId91"/>
    <p:sldId id="490" r:id="rId92"/>
    <p:sldId id="491" r:id="rId93"/>
    <p:sldId id="492" r:id="rId94"/>
    <p:sldId id="493" r:id="rId95"/>
    <p:sldId id="494" r:id="rId96"/>
    <p:sldId id="495" r:id="rId97"/>
    <p:sldId id="496" r:id="rId98"/>
    <p:sldId id="497" r:id="rId99"/>
    <p:sldId id="498" r:id="rId100"/>
    <p:sldId id="499" r:id="rId101"/>
    <p:sldId id="500" r:id="rId102"/>
    <p:sldId id="501" r:id="rId103"/>
    <p:sldId id="502" r:id="rId104"/>
    <p:sldId id="503" r:id="rId105"/>
    <p:sldId id="504" r:id="rId106"/>
    <p:sldId id="505" r:id="rId107"/>
    <p:sldId id="506" r:id="rId108"/>
    <p:sldId id="507" r:id="rId109"/>
    <p:sldId id="508" r:id="rId110"/>
    <p:sldId id="509" r:id="rId111"/>
    <p:sldId id="510" r:id="rId112"/>
    <p:sldId id="511" r:id="rId11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33D5"/>
    <a:srgbClr val="4B7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03" autoAdjust="0"/>
    <p:restoredTop sz="94660"/>
  </p:normalViewPr>
  <p:slideViewPr>
    <p:cSldViewPr snapToGrid="0" snapToObjects="1">
      <p:cViewPr varScale="1">
        <p:scale>
          <a:sx n="81" d="100"/>
          <a:sy n="81" d="100"/>
        </p:scale>
        <p:origin x="-840"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image" Target="../media/image33.png"/><Relationship Id="rId2"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A5369D-9138-2B40-B9D0-FF001C7745E6}" type="datetimeFigureOut">
              <a:rPr lang="fr-FR" smtClean="0"/>
              <a:pPr/>
              <a:t>24/04/18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B7309C-4E0D-CD47-A035-487661A26325}" type="slidenum">
              <a:rPr lang="fr-FR" smtClean="0"/>
              <a:pPr/>
              <a:t>‹#›</a:t>
            </a:fld>
            <a:endParaRPr lang="fr-FR"/>
          </a:p>
        </p:txBody>
      </p:sp>
    </p:spTree>
    <p:extLst>
      <p:ext uri="{BB962C8B-B14F-4D97-AF65-F5344CB8AC3E}">
        <p14:creationId xmlns:p14="http://schemas.microsoft.com/office/powerpoint/2010/main" val="37778428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4B7309C-4E0D-CD47-A035-487661A26325}"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04080D7-E31A-9A42-A729-48B0C6A209C5}" type="slidenum">
              <a:rPr lang="fr-FR">
                <a:latin typeface="Times New Roman" pitchFamily="-107" charset="0"/>
              </a:rPr>
              <a:pPr/>
              <a:t>45</a:t>
            </a:fld>
            <a:endParaRPr lang="fr-FR">
              <a:latin typeface="Times New Roman" pitchFamily="-107"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fr-FR" smtClean="0">
                <a:latin typeface="Times New Roman" pitchFamily="-107" charset="0"/>
                <a:ea typeface="ＭＳ Ｐゴシック" pitchFamily="-107" charset="-128"/>
                <a:cs typeface="ＭＳ Ｐゴシック" pitchFamily="-107" charset="-128"/>
              </a:rPr>
              <a:t>Caméra plein ciel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819E0A8-F8D4-5C48-9AFF-420BAC165BAE}" type="slidenum">
              <a:rPr lang="fr-FR">
                <a:latin typeface="Times New Roman" charset="0"/>
              </a:rPr>
              <a:pPr/>
              <a:t>47</a:t>
            </a:fld>
            <a:endParaRPr lang="fr-FR">
              <a:latin typeface="Times New Roman"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fr-FR">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84E8050-8C15-9A4F-B443-28C5BE88662A}" type="slidenum">
              <a:rPr lang="fr-FR">
                <a:latin typeface="Times New Roman" charset="0"/>
              </a:rPr>
              <a:pPr/>
              <a:t>48</a:t>
            </a:fld>
            <a:endParaRPr lang="fr-FR">
              <a:latin typeface="Times New Roman"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fr-FR">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7306E641-90C8-0A43-B362-10163C686FB7}" type="slidenum">
              <a:rPr lang="fr-FR">
                <a:latin typeface="Times New Roman" charset="0"/>
              </a:rPr>
              <a:pPr/>
              <a:t>49</a:t>
            </a:fld>
            <a:endParaRPr lang="fr-FR">
              <a:latin typeface="Times New Roman"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fr-FR">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B91471F-00F2-5F46-8C21-25502679741D}" type="slidenum">
              <a:rPr lang="fr-FR">
                <a:latin typeface="Times New Roman" charset="0"/>
              </a:rPr>
              <a:pPr/>
              <a:t>50</a:t>
            </a:fld>
            <a:endParaRPr lang="fr-FR">
              <a:latin typeface="Times New Roman"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fr-FR" smtClean="0">
                <a:latin typeface="Times New Roman" charset="0"/>
                <a:ea typeface="ＭＳ Ｐゴシック" charset="-128"/>
                <a:cs typeface="ＭＳ Ｐゴシック" charset="-128"/>
              </a:rPr>
              <a:t>Caméra plein ciel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A7D1E45-4E74-224A-906F-336BC5A7B7DD}" type="slidenum">
              <a:rPr lang="fr-FR">
                <a:latin typeface="Times New Roman" charset="0"/>
              </a:rPr>
              <a:pPr/>
              <a:t>51</a:t>
            </a:fld>
            <a:endParaRPr lang="fr-FR">
              <a:latin typeface="Times New Roman"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fr-FR">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309FFD0A-C6FF-7943-8DB4-4A5F07A521CC}" type="slidenum">
              <a:rPr lang="fr-FR">
                <a:latin typeface="Times New Roman" pitchFamily="-112" charset="0"/>
              </a:rPr>
              <a:pPr/>
              <a:t>81</a:t>
            </a:fld>
            <a:endParaRPr lang="fr-FR">
              <a:latin typeface="Times New Roman" pitchFamily="-112"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309FFD0A-C6FF-7943-8DB4-4A5F07A521CC}" type="slidenum">
              <a:rPr lang="fr-FR">
                <a:latin typeface="Times New Roman" pitchFamily="-112" charset="0"/>
              </a:rPr>
              <a:pPr/>
              <a:t>82</a:t>
            </a:fld>
            <a:endParaRPr lang="fr-FR">
              <a:latin typeface="Times New Roman" pitchFamily="-112"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2786E2C2-E5A5-304F-954E-B933127153AB}" type="slidenum">
              <a:rPr lang="fr-FR">
                <a:latin typeface="Times New Roman" pitchFamily="-112" charset="0"/>
              </a:rPr>
              <a:pPr/>
              <a:t>86</a:t>
            </a:fld>
            <a:endParaRPr lang="fr-FR">
              <a:latin typeface="Times New Roman" pitchFamily="-112"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8BA11422-0568-AC43-84D5-0DED41D02F44}" type="slidenum">
              <a:rPr lang="fr-FR">
                <a:latin typeface="Times New Roman" pitchFamily="-112" charset="0"/>
              </a:rPr>
              <a:pPr/>
              <a:t>87</a:t>
            </a:fld>
            <a:endParaRPr lang="fr-FR">
              <a:latin typeface="Times New Roman" pitchFamily="-112"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xfrm>
            <a:off x="685800" y="4343400"/>
            <a:ext cx="5486400" cy="4114800"/>
          </a:xfrm>
          <a:noFill/>
          <a:ln/>
        </p:spPr>
        <p:txBody>
          <a:bodyPr/>
          <a:lstStyle/>
          <a:p>
            <a:pPr eaLnBrk="1" hangingPunct="1"/>
            <a:endParaRPr lang="fr-FR">
              <a:latin typeface="Times New Roman" pitchFamily="-11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4B7309C-4E0D-CD47-A035-487661A26325}"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E469E276-3657-704F-BC71-EC6B286A3CFC}" type="slidenum">
              <a:rPr lang="fr-FR">
                <a:latin typeface="Times New Roman" pitchFamily="-112" charset="0"/>
              </a:rPr>
              <a:pPr/>
              <a:t>88</a:t>
            </a:fld>
            <a:endParaRPr lang="fr-FR">
              <a:latin typeface="Times New Roman" pitchFamily="-112"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685800" y="4343400"/>
            <a:ext cx="5486400" cy="4114800"/>
          </a:xfrm>
          <a:noFill/>
          <a:ln/>
        </p:spPr>
        <p:txBody>
          <a:bodyPr/>
          <a:lstStyle/>
          <a:p>
            <a:pPr eaLnBrk="1" hangingPunct="1"/>
            <a:endParaRPr lang="fr-FR">
              <a:latin typeface="Times New Roman" pitchFamily="-112"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6BA73DE-AD38-8540-A246-25937F9FD5E0}" type="slidenum">
              <a:rPr lang="fr-FR">
                <a:latin typeface="Times New Roman" pitchFamily="-112" charset="0"/>
              </a:rPr>
              <a:pPr/>
              <a:t>89</a:t>
            </a:fld>
            <a:endParaRPr lang="fr-FR">
              <a:latin typeface="Times New Roman" pitchFamily="-112"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4CC421E9-A20F-1648-9D60-E2CFCCB03DC7}" type="slidenum">
              <a:rPr lang="fr-FR">
                <a:latin typeface="Times New Roman" pitchFamily="-112" charset="0"/>
              </a:rPr>
              <a:pPr/>
              <a:t>98</a:t>
            </a:fld>
            <a:endParaRPr lang="fr-FR">
              <a:latin typeface="Times New Roman" pitchFamily="-112"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338E1132-B1BE-134E-9429-2A6E1855531E}" type="slidenum">
              <a:rPr lang="fr-FR">
                <a:latin typeface="Times New Roman" pitchFamily="-112" charset="0"/>
              </a:rPr>
              <a:pPr/>
              <a:t>106</a:t>
            </a:fld>
            <a:endParaRPr lang="fr-FR">
              <a:latin typeface="Times New Roman" pitchFamily="-112"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65197959-D612-C542-8A95-C540D7FC9FEF}" type="slidenum">
              <a:rPr lang="fr-FR">
                <a:latin typeface="Times New Roman" pitchFamily="-112" charset="0"/>
              </a:rPr>
              <a:pPr/>
              <a:t>107</a:t>
            </a:fld>
            <a:endParaRPr lang="fr-FR">
              <a:latin typeface="Times New Roman" pitchFamily="-112"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65197959-D612-C542-8A95-C540D7FC9FEF}" type="slidenum">
              <a:rPr lang="fr-FR">
                <a:latin typeface="Times New Roman" pitchFamily="-112" charset="0"/>
              </a:rPr>
              <a:pPr/>
              <a:t>108</a:t>
            </a:fld>
            <a:endParaRPr lang="fr-FR">
              <a:latin typeface="Times New Roman" pitchFamily="-112"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637DF8F8-73F0-6F42-AD62-1E0BDA61B7B8}" type="slidenum">
              <a:rPr lang="fr-FR">
                <a:latin typeface="Times New Roman" pitchFamily="-112" charset="0"/>
              </a:rPr>
              <a:pPr/>
              <a:t>109</a:t>
            </a:fld>
            <a:endParaRPr lang="fr-FR">
              <a:latin typeface="Times New Roman" pitchFamily="-112"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00B7E7C1-0205-974F-B8DD-82C463D2A5CF}" type="slidenum">
              <a:rPr lang="fr-FR">
                <a:latin typeface="Times New Roman" pitchFamily="-112" charset="0"/>
              </a:rPr>
              <a:pPr/>
              <a:t>110</a:t>
            </a:fld>
            <a:endParaRPr lang="fr-FR">
              <a:latin typeface="Times New Roman" pitchFamily="-112"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A58D5D5D-46C7-B841-BD45-DA04138A73C9}" type="slidenum">
              <a:rPr lang="fr-FR">
                <a:latin typeface="Times New Roman" pitchFamily="-112" charset="0"/>
              </a:rPr>
              <a:pPr/>
              <a:t>111</a:t>
            </a:fld>
            <a:endParaRPr lang="fr-FR">
              <a:latin typeface="Times New Roman" pitchFamily="-112"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A89413C3-EB3E-6148-9CF4-379BFD54CAAB}" type="slidenum">
              <a:rPr lang="fr-FR">
                <a:latin typeface="Times New Roman" pitchFamily="-112" charset="0"/>
              </a:rPr>
              <a:pPr/>
              <a:t>112</a:t>
            </a:fld>
            <a:endParaRPr lang="fr-FR">
              <a:latin typeface="Times New Roman" pitchFamily="-112"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fr-FR">
              <a:latin typeface="Times New Roman" pitchFamily="-11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DF450B4-17DA-E343-B3CC-9229690CB0B2}" type="slidenum">
              <a:rPr lang="fr-FR">
                <a:latin typeface="Times New Roman" charset="0"/>
              </a:rPr>
              <a:pPr/>
              <a:t>14</a:t>
            </a:fld>
            <a:endParaRPr lang="fr-FR">
              <a:latin typeface="Times New Roman"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1F3B606-F3E9-7144-87E2-A2A1BECF9185}" type="slidenum">
              <a:rPr lang="fr-FR">
                <a:latin typeface="Times New Roman" charset="0"/>
              </a:rPr>
              <a:pPr/>
              <a:t>17</a:t>
            </a:fld>
            <a:endParaRPr lang="fr-FR">
              <a:latin typeface="Times New Roman"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fr-FR" i="1" smtClean="0">
                <a:latin typeface="Times New Roman" charset="0"/>
                <a:ea typeface="ＭＳ Ｐゴシック" charset="-128"/>
                <a:cs typeface="ＭＳ Ｐゴシック" charset="-128"/>
              </a:rPr>
              <a:t>Depuis environ 250 ans, le comportement du nombre de taches semble plus régulier. Si l’on part d’une période calme, sans tache, en attendant quelques mois, on observe leur formation vers la latitude 45° Sud ou Nord. Puis la zone de formation se rapproche de l'équateur au cours des cinq années qui suivent. Vers le maximum d'activité, 4 à 5 ans après le début du cycle, des taches nouvelles apparaissent vers la latitude de 5°, mais en nombre décroissant. Au bout d’environ 11 ans, le Soleil retrouve sensiblement son état initial. Ce cycle est appelé « cycle de Schwabe ».</a:t>
            </a:r>
            <a:endParaRPr lang="fr-FR" smtClean="0">
              <a:latin typeface="Times New Roman" charset="0"/>
              <a:ea typeface="ＭＳ Ｐゴシック" charset="-128"/>
              <a:cs typeface="ＭＳ Ｐゴシック" charset="-128"/>
            </a:endParaRPr>
          </a:p>
          <a:p>
            <a:pPr eaLnBrk="1" hangingPunct="1"/>
            <a:endParaRPr lang="fr-FR" smtClean="0">
              <a:latin typeface="Times New Roman" charset="0"/>
              <a:ea typeface="ＭＳ Ｐゴシック" charset="-128"/>
              <a:cs typeface="ＭＳ Ｐゴシック" charset="-128"/>
            </a:endParaRPr>
          </a:p>
          <a:p>
            <a:pPr eaLnBrk="1" hangingPunct="1"/>
            <a:endParaRPr lang="fr-FR" smtClean="0">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1F3B606-F3E9-7144-87E2-A2A1BECF9185}" type="slidenum">
              <a:rPr lang="fr-FR">
                <a:latin typeface="Times New Roman" charset="0"/>
              </a:rPr>
              <a:pPr/>
              <a:t>18</a:t>
            </a:fld>
            <a:endParaRPr lang="fr-FR">
              <a:latin typeface="Times New Roman"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fr-FR" i="1" smtClean="0">
                <a:latin typeface="Times New Roman" charset="0"/>
                <a:ea typeface="ＭＳ Ｐゴシック" charset="-128"/>
                <a:cs typeface="ＭＳ Ｐゴシック" charset="-128"/>
              </a:rPr>
              <a:t>Depuis environ 250 ans, le comportement du nombre de taches semble plus régulier. Si l’on part d’une période calme, sans tache, en attendant quelques mois, on observe leur formation vers la latitude 45° Sud ou Nord. Puis la zone de formation se rapproche de l'équateur au cours des cinq années qui suivent. Vers le maximum d'activité, 4 à 5 ans après le début du cycle, des taches nouvelles apparaissent vers la latitude de 5°, mais en nombre décroissant. Au bout d’environ 11 ans, le Soleil retrouve sensiblement son état initial. Ce cycle est appelé « cycle de Schwabe ».</a:t>
            </a:r>
            <a:endParaRPr lang="fr-FR" smtClean="0">
              <a:latin typeface="Times New Roman" charset="0"/>
              <a:ea typeface="ＭＳ Ｐゴシック" charset="-128"/>
              <a:cs typeface="ＭＳ Ｐゴシック" charset="-128"/>
            </a:endParaRPr>
          </a:p>
          <a:p>
            <a:pPr eaLnBrk="1" hangingPunct="1"/>
            <a:endParaRPr lang="fr-FR" smtClean="0">
              <a:latin typeface="Times New Roman" charset="0"/>
              <a:ea typeface="ＭＳ Ｐゴシック" charset="-128"/>
              <a:cs typeface="ＭＳ Ｐゴシック" charset="-128"/>
            </a:endParaRPr>
          </a:p>
          <a:p>
            <a:pPr eaLnBrk="1" hangingPunct="1"/>
            <a:endParaRPr lang="fr-FR" smtClean="0">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124520B-9FF8-8547-B934-5ADB140DBDF3}" type="slidenum">
              <a:rPr lang="fr-FR">
                <a:latin typeface="Times New Roman" pitchFamily="-107" charset="0"/>
              </a:rPr>
              <a:pPr/>
              <a:t>36</a:t>
            </a:fld>
            <a:endParaRPr lang="fr-FR">
              <a:latin typeface="Times New Roman" pitchFamily="-107"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124520B-9FF8-8547-B934-5ADB140DBDF3}" type="slidenum">
              <a:rPr lang="fr-FR">
                <a:latin typeface="Times New Roman" pitchFamily="-107" charset="0"/>
              </a:rPr>
              <a:pPr/>
              <a:t>38</a:t>
            </a:fld>
            <a:endParaRPr lang="fr-FR">
              <a:latin typeface="Times New Roman" pitchFamily="-107"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3076FA3-16D3-8840-83EC-624172FD18F5}" type="slidenum">
              <a:rPr lang="fr-FR">
                <a:latin typeface="Times New Roman" pitchFamily="-107" charset="0"/>
              </a:rPr>
              <a:pPr/>
              <a:t>39</a:t>
            </a:fld>
            <a:endParaRPr lang="fr-FR">
              <a:latin typeface="Times New Roman" pitchFamily="-107"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FR">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AABE109-65D3-CC4B-8956-E6C047C460CC}" type="slidenum">
              <a:rPr lang="fr-FR">
                <a:latin typeface="Times New Roman" pitchFamily="-107" charset="0"/>
              </a:rPr>
              <a:pPr/>
              <a:t>40</a:t>
            </a:fld>
            <a:endParaRPr lang="fr-FR">
              <a:latin typeface="Times New Roman" pitchFamily="-107"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fr-FR">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4FADD8C-69F4-F44D-9775-AE65439DBB52}" type="datetimeFigureOut">
              <a:rPr lang="fr-FR" smtClean="0"/>
              <a:pPr/>
              <a:t>24/04/18</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6305CD70-37BC-D443-9907-ABD9ABDA21E7}"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pic>
        <p:nvPicPr>
          <p:cNvPr id="7" name="Image 6" descr="O.Grunewald Aurore Boréale Islande 08.jpg"/>
          <p:cNvPicPr>
            <a:picLocks noChangeAspect="1"/>
          </p:cNvPicPr>
          <p:nvPr/>
        </p:nvPicPr>
        <p:blipFill>
          <a:blip r:embed="rId13"/>
          <a:srcRect t="16116"/>
          <a:stretch>
            <a:fillRect/>
          </a:stretch>
        </p:blipFill>
        <p:spPr bwMode="auto">
          <a:xfrm>
            <a:off x="0" y="0"/>
            <a:ext cx="9144000" cy="68580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file://localhost/Users/lilenstj/Jean/Images/Soleil/films/Connection171_best.mov" TargetMode="External"/><Relationship Id="rId2" Type="http://schemas.openxmlformats.org/officeDocument/2006/relationships/video" Target="file://localhost/Users/lilenstj/Jean/Images/Soleil/films/Connection171_best.mov"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0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0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0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0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0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0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file://localhost/Users/lilenstj/Jean/Images/Soleil/films/allspot%5B1%5D.mpeg" TargetMode="External"/><Relationship Id="rId2" Type="http://schemas.openxmlformats.org/officeDocument/2006/relationships/video" Target="file://localhost/Users/lilenstj/Jean/Images/Soleil/films/allspot%5B1%5D.mpe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png"/><Relationship Id="rId1" Type="http://schemas.microsoft.com/office/2007/relationships/media" Target="file://localhost/Users/lilenstj/Jean/Images/Soleil/films/SunspotsForm.mpeg" TargetMode="External"/><Relationship Id="rId2" Type="http://schemas.openxmlformats.org/officeDocument/2006/relationships/video" Target="file://localhost/Users/lilenstj/Jean/Images/Soleil/films/SunspotsForm.mpe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file://localhost/Users/lilenstj/Jean/Partage%20des%20savoirs/A_Conf_aurore_pola_bluemars/Film/Flare_Juin2011.mpg" TargetMode="External"/><Relationship Id="rId2" Type="http://schemas.openxmlformats.org/officeDocument/2006/relationships/video" Target="file://localhost/Users/lilenstj/Jean/Partage%20des%20savoirs/A_Conf_aurore_pola_bluemars/Film/Flare_Juin2011.mp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gi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7.png"/><Relationship Id="rId1" Type="http://schemas.microsoft.com/office/2007/relationships/media" Target="file://localhost/Users/lilenstj/Jean/Images/Soleil/films/tache_20010727.mov" TargetMode="External"/><Relationship Id="rId2" Type="http://schemas.openxmlformats.org/officeDocument/2006/relationships/video" Target="file://localhost/Users/lilenstj/Jean/Images/Soleil/films/tache_20010727.mov"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0.png"/><Relationship Id="rId1" Type="http://schemas.microsoft.com/office/2007/relationships/media" Target="file://localhost/Users/lilenstj/Jean/Images/Soleil/films/multisun-R-large.mpeg" TargetMode="External"/><Relationship Id="rId2" Type="http://schemas.openxmlformats.org/officeDocument/2006/relationships/video" Target="file://localhost/Users/lilenstj/Jean/Images/Soleil/films/multisun-R-large.mpe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file://localhost/Users/lilenstj/Jean/Images/Soleil/films/boiling%20water%202.mp4" TargetMode="External"/><Relationship Id="rId2" Type="http://schemas.openxmlformats.org/officeDocument/2006/relationships/video" Target="file://localhost/Users/lilenstj/Jean/Images/Soleil/films/boiling%20water%202.mp4"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2.png"/><Relationship Id="rId1" Type="http://schemas.microsoft.com/office/2007/relationships/media" Target="file://localhost/Users/lilenstj/Jean/Images/Aurores_et_rayonnement/films/SpWthFR5_reordered.mov" TargetMode="External"/><Relationship Id="rId2" Type="http://schemas.openxmlformats.org/officeDocument/2006/relationships/video" Target="file://localhost/Users/lilenstj/Jean/Images/Aurores_et_rayonnement/films/SpWthFR5_reordered.mov"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LPG_653:Users:jeanlilensten:Jean:Vulgarisation:Livres_initia:Initiakids:Livre%20entier%20publie%CC%81%20franc%CC%A7ais:02%20-%20La%20Terre%20(77-88).rtf!OLE_LINK1" TargetMode="External"/><Relationship Id="rId4" Type="http://schemas.openxmlformats.org/officeDocument/2006/relationships/image" Target="../media/image33.png"/><Relationship Id="rId5" Type="http://schemas.openxmlformats.org/officeDocument/2006/relationships/oleObject" Target="LPG_653:Users:jeanlilensten:Jean:Vulgarisation:Livres_initia:Initiakids:Livre%20entier%20publie%CC%81%20franc%CC%A7ais:02%20-%20La%20Terre%20(77-88).rtf!OLE_LINK2" TargetMode="External"/><Relationship Id="rId6" Type="http://schemas.openxmlformats.org/officeDocument/2006/relationships/image" Target="../media/image34.png"/><Relationship Id="rId7" Type="http://schemas.openxmlformats.org/officeDocument/2006/relationships/oleObject" Target="LPG_653:Users:jeanlilensten:Jean:Vulgarisation:Livres_initia:Initiakids:Livre%20entier%20publie%CC%81%20franc%CC%A7ais:02%20-%20La%20Terre%20(77-88).rtf!OLE_LINK3" TargetMode="External"/><Relationship Id="rId8" Type="http://schemas.openxmlformats.org/officeDocument/2006/relationships/image" Target="../media/image35.png"/><Relationship Id="rId9" Type="http://schemas.openxmlformats.org/officeDocument/2006/relationships/oleObject" Target="LPG_653:Users:jeanlilensten:Jean:Vulgarisation:Livres_initia:Initiakids:Livre%20entier%20publie%CC%81%20franc%CC%A7ais:02%20-%20La%20Terre%20(77-88).rtf!OLE_LINK4" TargetMode="External"/><Relationship Id="rId10" Type="http://schemas.openxmlformats.org/officeDocument/2006/relationships/image" Target="../media/image3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38.png"/><Relationship Id="rId1" Type="http://schemas.microsoft.com/office/2007/relationships/media" Target="file://localhost/Users/lilenstj/Jean/Images/Aurores_et_rayonnement/films/Aurore_JMouette.mov" TargetMode="External"/><Relationship Id="rId2" Type="http://schemas.openxmlformats.org/officeDocument/2006/relationships/video" Target="file://localhost/Users/lilenstj/Jean/Images/Aurores_et_rayonnement/films/Aurore_JMouette.mov"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9.png"/><Relationship Id="rId1" Type="http://schemas.microsoft.com/office/2007/relationships/media" Target="file://localhost/Users/lilenstj/Jean/Images/Aurores_et_rayonnement/films/aurora_iss_20110907HD_web.mov" TargetMode="External"/><Relationship Id="rId2" Type="http://schemas.openxmlformats.org/officeDocument/2006/relationships/video" Target="file://localhost/Users/lilenstj/Jean/Images/Aurores_et_rayonnement/films/aurora_iss_20110907HD_web.mov"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file://localhost/Users/lilenstj/Jean/Images/Soleil/films/c3movie.mpeg" TargetMode="External"/><Relationship Id="rId2" Type="http://schemas.openxmlformats.org/officeDocument/2006/relationships/video" Target="file://localhost/Users/lilenstj/Jean/Images/Soleil/films/c3movie.mpeg"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43.png"/><Relationship Id="rId1" Type="http://schemas.microsoft.com/office/2007/relationships/media" Target="file://localhost/Users/lilenstj/Jean/Images/Aurores_et_rayonnement/films/Thomas_Ulich_20020119_20.mov" TargetMode="External"/><Relationship Id="rId2" Type="http://schemas.openxmlformats.org/officeDocument/2006/relationships/video" Target="file://localhost/Users/lilenstj/Jean/Images/Aurores_et_rayonnement/films/Thomas_Ulich_20020119_20.mov"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fr.wikipedia.org/wiki/Kilogramm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file://localhost/Users/lilenstj/Jean/Partage%20des%20savoirs/A_Conf_aurore_pola_bluemars/Film/protu7.mov" TargetMode="External"/><Relationship Id="rId2" Type="http://schemas.openxmlformats.org/officeDocument/2006/relationships/video" Target="file://localhost/Users/lilenstj/Jean/Partage%20des%20savoirs/A_Conf_aurore_pola_bluemars/Film/protu7.mov"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7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bin"/><Relationship Id="rId5" Type="http://schemas.openxmlformats.org/officeDocument/2006/relationships/image" Target="../media/image78.png"/><Relationship Id="rId6" Type="http://schemas.openxmlformats.org/officeDocument/2006/relationships/image" Target="../media/image79.jpe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8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file://localhost/Users/lilenstj/Jean/Images/Soleil/films/BastilleSlinky.mov" TargetMode="External"/><Relationship Id="rId2" Type="http://schemas.openxmlformats.org/officeDocument/2006/relationships/video" Target="file://localhost/Users/lilenstj/Jean/Images/Soleil/films/BastilleSlinky.mov"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92.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8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 Id="rId3" Type="http://schemas.openxmlformats.org/officeDocument/2006/relationships/image" Target="../media/image9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9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707428"/>
            <a:ext cx="7772400" cy="2313443"/>
          </a:xfrm>
        </p:spPr>
        <p:txBody>
          <a:bodyPr>
            <a:normAutofit/>
          </a:bodyPr>
          <a:lstStyle/>
          <a:p>
            <a:r>
              <a:rPr lang="fr-FR" sz="6000" dirty="0" smtClean="0"/>
              <a:t>La Terre lumineuse : les aurores boréales</a:t>
            </a:r>
            <a:endParaRPr lang="fr-FR" sz="6000" dirty="0"/>
          </a:p>
        </p:txBody>
      </p:sp>
      <p:sp>
        <p:nvSpPr>
          <p:cNvPr id="3" name="Sous-titre 2"/>
          <p:cNvSpPr>
            <a:spLocks noGrp="1"/>
          </p:cNvSpPr>
          <p:nvPr>
            <p:ph type="subTitle" idx="1"/>
          </p:nvPr>
        </p:nvSpPr>
        <p:spPr/>
        <p:txBody>
          <a:bodyPr/>
          <a:lstStyle/>
          <a:p>
            <a:r>
              <a:rPr lang="en-GB" dirty="0">
                <a:solidFill>
                  <a:srgbClr val="FFFFFF"/>
                </a:solidFill>
              </a:rPr>
              <a:t>Jean </a:t>
            </a:r>
            <a:r>
              <a:rPr lang="en-GB" dirty="0" smtClean="0">
                <a:solidFill>
                  <a:srgbClr val="FFFFFF"/>
                </a:solidFill>
              </a:rPr>
              <a:t>Lilensten</a:t>
            </a:r>
          </a:p>
          <a:p>
            <a:r>
              <a:rPr lang="en-GB" dirty="0" err="1" smtClean="0">
                <a:solidFill>
                  <a:srgbClr val="FFFFFF"/>
                </a:solidFill>
              </a:rPr>
              <a:t>Institut</a:t>
            </a:r>
            <a:r>
              <a:rPr lang="en-GB" dirty="0" smtClean="0">
                <a:solidFill>
                  <a:srgbClr val="FFFFFF"/>
                </a:solidFill>
              </a:rPr>
              <a:t> de </a:t>
            </a:r>
            <a:r>
              <a:rPr lang="en-GB" dirty="0" err="1" smtClean="0">
                <a:solidFill>
                  <a:srgbClr val="FFFFFF"/>
                </a:solidFill>
              </a:rPr>
              <a:t>Planétologie</a:t>
            </a:r>
            <a:r>
              <a:rPr lang="en-GB" dirty="0" smtClean="0">
                <a:solidFill>
                  <a:srgbClr val="FFFFFF"/>
                </a:solidFill>
              </a:rPr>
              <a:t> et </a:t>
            </a:r>
            <a:r>
              <a:rPr lang="en-GB" dirty="0" err="1" smtClean="0">
                <a:solidFill>
                  <a:srgbClr val="FFFFFF"/>
                </a:solidFill>
              </a:rPr>
              <a:t>d’Astrophysique</a:t>
            </a:r>
            <a:r>
              <a:rPr lang="en-GB" dirty="0" smtClean="0">
                <a:solidFill>
                  <a:srgbClr val="FFFFFF"/>
                </a:solidFill>
              </a:rPr>
              <a:t> de Grenoble</a:t>
            </a:r>
            <a:endParaRPr lang="fr-FR" dirty="0" smtClean="0">
              <a:solidFill>
                <a:srgbClr val="FFFFFF"/>
              </a:solidFill>
            </a:endParaRPr>
          </a:p>
          <a:p>
            <a:endParaRPr lang="fr-FR"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Text Box 2"/>
          <p:cNvSpPr txBox="1">
            <a:spLocks noChangeArrowheads="1"/>
          </p:cNvSpPr>
          <p:nvPr/>
        </p:nvSpPr>
        <p:spPr bwMode="auto">
          <a:xfrm>
            <a:off x="7724702" y="6491287"/>
            <a:ext cx="813043" cy="246221"/>
          </a:xfrm>
          <a:prstGeom prst="rect">
            <a:avLst/>
          </a:prstGeom>
          <a:noFill/>
          <a:ln w="9525">
            <a:noFill/>
            <a:miter lim="800000"/>
            <a:headEnd/>
            <a:tailEnd/>
          </a:ln>
        </p:spPr>
        <p:txBody>
          <a:bodyPr wrap="none">
            <a:prstTxWarp prst="textNoShape">
              <a:avLst/>
            </a:prstTxWarp>
            <a:spAutoFit/>
          </a:bodyPr>
          <a:lstStyle/>
          <a:p>
            <a:r>
              <a:rPr lang="fr-FR" sz="1000" dirty="0" smtClean="0">
                <a:solidFill>
                  <a:srgbClr val="FFCC99"/>
                </a:solidFill>
              </a:rPr>
              <a:t>SDO / NASA</a:t>
            </a:r>
            <a:endParaRPr lang="fr-FR" dirty="0">
              <a:solidFill>
                <a:srgbClr val="FFCC99"/>
              </a:solidFill>
            </a:endParaRPr>
          </a:p>
        </p:txBody>
      </p:sp>
      <p:pic>
        <p:nvPicPr>
          <p:cNvPr id="8" name="Connection171_best.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424288" y="405704"/>
            <a:ext cx="6085583" cy="608558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Martin178.jpg"/>
          <p:cNvPicPr>
            <a:picLocks noChangeAspect="1"/>
          </p:cNvPicPr>
          <p:nvPr/>
        </p:nvPicPr>
        <p:blipFill>
          <a:blip r:embed="rId2"/>
          <a:stretch>
            <a:fillRect/>
          </a:stretch>
        </p:blipFill>
        <p:spPr>
          <a:xfrm>
            <a:off x="0" y="295370"/>
            <a:ext cx="9144000" cy="6108700"/>
          </a:xfrm>
          <a:prstGeom prst="rect">
            <a:avLst/>
          </a:prstGeom>
        </p:spPr>
      </p:pic>
      <p:sp>
        <p:nvSpPr>
          <p:cNvPr id="3" name="Rectangle 2"/>
          <p:cNvSpPr/>
          <p:nvPr/>
        </p:nvSpPr>
        <p:spPr>
          <a:xfrm>
            <a:off x="7120900" y="6511160"/>
            <a:ext cx="1980480" cy="261610"/>
          </a:xfrm>
          <a:prstGeom prst="rect">
            <a:avLst/>
          </a:prstGeom>
        </p:spPr>
        <p:txBody>
          <a:bodyPr wrap="none">
            <a:spAutoFit/>
          </a:bodyPr>
          <a:lstStyle/>
          <a:p>
            <a:pPr lvl="0" algn="ctr">
              <a:spcBef>
                <a:spcPct val="0"/>
              </a:spcBef>
              <a:defRPr/>
            </a:pPr>
            <a:r>
              <a:rPr lang="fr-FR" sz="1100" dirty="0" smtClean="0">
                <a:solidFill>
                  <a:srgbClr val="FFFFFF"/>
                </a:solidFill>
                <a:ea typeface="ＭＳ Ｐゴシック" pitchFamily="-107" charset="-128"/>
                <a:cs typeface="ＭＳ Ｐゴシック" pitchFamily="-107" charset="-128"/>
              </a:rPr>
              <a:t>Crédit: E. Martin, Ciel et Espace</a:t>
            </a:r>
          </a:p>
        </p:txBody>
      </p:sp>
    </p:spTree>
    <p:extLst>
      <p:ext uri="{BB962C8B-B14F-4D97-AF65-F5344CB8AC3E}">
        <p14:creationId xmlns:p14="http://schemas.microsoft.com/office/powerpoint/2010/main" val="302405427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3125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descr="EMartin081.jpg"/>
          <p:cNvPicPr>
            <a:picLocks noChangeAspect="1"/>
          </p:cNvPicPr>
          <p:nvPr/>
        </p:nvPicPr>
        <p:blipFill>
          <a:blip r:embed="rId2"/>
          <a:stretch>
            <a:fillRect/>
          </a:stretch>
        </p:blipFill>
        <p:spPr>
          <a:xfrm>
            <a:off x="0" y="749300"/>
            <a:ext cx="9144000" cy="6108700"/>
          </a:xfrm>
          <a:prstGeom prst="rect">
            <a:avLst/>
          </a:prstGeom>
        </p:spPr>
      </p:pic>
      <p:sp>
        <p:nvSpPr>
          <p:cNvPr id="3" name="Titr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fr-FR" sz="1100" b="0" i="0" u="none" strike="noStrike" kern="1200" cap="none" spc="0" normalizeH="0" baseline="0" noProof="0" dirty="0" smtClean="0">
              <a:ln>
                <a:noFill/>
              </a:ln>
              <a:solidFill>
                <a:srgbClr val="FFFFFF"/>
              </a:solidFill>
              <a:effectLst/>
              <a:uLnTx/>
              <a:uFillTx/>
              <a:latin typeface="+mj-lt"/>
              <a:ea typeface="ＭＳ Ｐゴシック" pitchFamily="-107" charset="-128"/>
              <a:cs typeface="ＭＳ Ｐゴシック" pitchFamily="-107" charset="-128"/>
            </a:endParaRPr>
          </a:p>
        </p:txBody>
      </p:sp>
      <p:sp>
        <p:nvSpPr>
          <p:cNvPr id="4" name="Rectangle 3"/>
          <p:cNvSpPr/>
          <p:nvPr/>
        </p:nvSpPr>
        <p:spPr>
          <a:xfrm>
            <a:off x="7163520" y="6596390"/>
            <a:ext cx="1980480" cy="261610"/>
          </a:xfrm>
          <a:prstGeom prst="rect">
            <a:avLst/>
          </a:prstGeom>
        </p:spPr>
        <p:txBody>
          <a:bodyPr wrap="none">
            <a:spAutoFit/>
          </a:bodyPr>
          <a:lstStyle/>
          <a:p>
            <a:pPr lvl="0" algn="ctr">
              <a:spcBef>
                <a:spcPct val="0"/>
              </a:spcBef>
              <a:defRPr/>
            </a:pPr>
            <a:r>
              <a:rPr lang="fr-FR" sz="1100" dirty="0" smtClean="0">
                <a:solidFill>
                  <a:srgbClr val="FFFFFF"/>
                </a:solidFill>
                <a:ea typeface="ＭＳ Ｐゴシック" pitchFamily="-107" charset="-128"/>
                <a:cs typeface="ＭＳ Ｐゴシック" pitchFamily="-107" charset="-128"/>
              </a:rPr>
              <a:t>Crédit: E. Martin, Ciel et Espace</a:t>
            </a:r>
          </a:p>
        </p:txBody>
      </p:sp>
    </p:spTree>
    <p:extLst>
      <p:ext uri="{BB962C8B-B14F-4D97-AF65-F5344CB8AC3E}">
        <p14:creationId xmlns:p14="http://schemas.microsoft.com/office/powerpoint/2010/main" val="24582774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3125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descr="EMartin099.jpg"/>
          <p:cNvPicPr>
            <a:picLocks noChangeAspect="1"/>
          </p:cNvPicPr>
          <p:nvPr/>
        </p:nvPicPr>
        <p:blipFill>
          <a:blip r:embed="rId2"/>
          <a:stretch>
            <a:fillRect/>
          </a:stretch>
        </p:blipFill>
        <p:spPr>
          <a:xfrm>
            <a:off x="0" y="749300"/>
            <a:ext cx="9144001" cy="6108700"/>
          </a:xfrm>
          <a:prstGeom prst="rect">
            <a:avLst/>
          </a:prstGeom>
        </p:spPr>
      </p:pic>
      <p:sp>
        <p:nvSpPr>
          <p:cNvPr id="3" name="Rectangle 2"/>
          <p:cNvSpPr/>
          <p:nvPr/>
        </p:nvSpPr>
        <p:spPr>
          <a:xfrm>
            <a:off x="7163520" y="6596390"/>
            <a:ext cx="1980480" cy="261610"/>
          </a:xfrm>
          <a:prstGeom prst="rect">
            <a:avLst/>
          </a:prstGeom>
        </p:spPr>
        <p:txBody>
          <a:bodyPr wrap="none">
            <a:spAutoFit/>
          </a:bodyPr>
          <a:lstStyle/>
          <a:p>
            <a:pPr lvl="0" algn="ctr">
              <a:spcBef>
                <a:spcPct val="0"/>
              </a:spcBef>
              <a:defRPr/>
            </a:pPr>
            <a:r>
              <a:rPr lang="fr-FR" sz="1100" dirty="0" smtClean="0">
                <a:solidFill>
                  <a:srgbClr val="FFFFFF"/>
                </a:solidFill>
                <a:ea typeface="ＭＳ Ｐゴシック" pitchFamily="-107" charset="-128"/>
                <a:cs typeface="ＭＳ Ｐゴシック" pitchFamily="-107" charset="-128"/>
              </a:rPr>
              <a:t>Crédit: E. Martin, Ciel et Espace</a:t>
            </a:r>
          </a:p>
        </p:txBody>
      </p:sp>
    </p:spTree>
    <p:extLst>
      <p:ext uri="{BB962C8B-B14F-4D97-AF65-F5344CB8AC3E}">
        <p14:creationId xmlns:p14="http://schemas.microsoft.com/office/powerpoint/2010/main" val="275071339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pic>
        <p:nvPicPr>
          <p:cNvPr id="2" name="Image 1" descr="EMartin110.jpg"/>
          <p:cNvPicPr>
            <a:picLocks noChangeAspect="1"/>
          </p:cNvPicPr>
          <p:nvPr/>
        </p:nvPicPr>
        <p:blipFill>
          <a:blip r:embed="rId2"/>
          <a:stretch>
            <a:fillRect/>
          </a:stretch>
        </p:blipFill>
        <p:spPr>
          <a:xfrm>
            <a:off x="0" y="469741"/>
            <a:ext cx="9144001" cy="6108700"/>
          </a:xfrm>
          <a:prstGeom prst="rect">
            <a:avLst/>
          </a:prstGeom>
        </p:spPr>
      </p:pic>
      <p:sp>
        <p:nvSpPr>
          <p:cNvPr id="3" name="Rectangle 2"/>
          <p:cNvSpPr/>
          <p:nvPr/>
        </p:nvSpPr>
        <p:spPr>
          <a:xfrm>
            <a:off x="7120900" y="6511160"/>
            <a:ext cx="1980480" cy="261610"/>
          </a:xfrm>
          <a:prstGeom prst="rect">
            <a:avLst/>
          </a:prstGeom>
        </p:spPr>
        <p:txBody>
          <a:bodyPr wrap="none">
            <a:spAutoFit/>
          </a:bodyPr>
          <a:lstStyle/>
          <a:p>
            <a:pPr lvl="0" algn="ctr">
              <a:spcBef>
                <a:spcPct val="0"/>
              </a:spcBef>
              <a:defRPr/>
            </a:pPr>
            <a:r>
              <a:rPr lang="fr-FR" sz="1100" dirty="0" smtClean="0">
                <a:solidFill>
                  <a:srgbClr val="FFFFFF"/>
                </a:solidFill>
                <a:ea typeface="ＭＳ Ｐゴシック" pitchFamily="-107" charset="-128"/>
                <a:cs typeface="ＭＳ Ｐゴシック" pitchFamily="-107" charset="-128"/>
              </a:rPr>
              <a:t>Crédit: E. Martin, Ciel et Espace</a:t>
            </a:r>
          </a:p>
        </p:txBody>
      </p:sp>
    </p:spTree>
    <p:extLst>
      <p:ext uri="{BB962C8B-B14F-4D97-AF65-F5344CB8AC3E}">
        <p14:creationId xmlns:p14="http://schemas.microsoft.com/office/powerpoint/2010/main" val="300982703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69578" y="264220"/>
            <a:ext cx="8192978" cy="5016758"/>
          </a:xfrm>
          <a:prstGeom prst="rect">
            <a:avLst/>
          </a:prstGeom>
          <a:noFill/>
          <a:ln w="9525">
            <a:noFill/>
            <a:miter lim="800000"/>
            <a:headEnd/>
            <a:tailEnd/>
          </a:ln>
        </p:spPr>
        <p:txBody>
          <a:bodyPr wrap="square">
            <a:prstTxWarp prst="textNoShape">
              <a:avLst/>
            </a:prstTxWarp>
            <a:spAutoFit/>
          </a:bodyPr>
          <a:lstStyle/>
          <a:p>
            <a:r>
              <a:rPr lang="fr-FR" sz="4000" dirty="0" smtClean="0">
                <a:solidFill>
                  <a:srgbClr val="DDDDDD"/>
                </a:solidFill>
                <a:latin typeface="Comic Sans MS" pitchFamily="-112" charset="0"/>
              </a:rPr>
              <a:t>Résultat majeur de la campagne : l’axe de la polarisation est aligné sur le champ magnétique. </a:t>
            </a:r>
          </a:p>
          <a:p>
            <a:r>
              <a:rPr lang="fr-FR" sz="4000" dirty="0" smtClean="0">
                <a:solidFill>
                  <a:srgbClr val="DDDDDD"/>
                </a:solidFill>
                <a:latin typeface="Comic Sans MS" pitchFamily="-112" charset="0"/>
              </a:rPr>
              <a:t>Et ça, c’est vraiment important…</a:t>
            </a:r>
          </a:p>
          <a:p>
            <a:endParaRPr lang="fr-FR" sz="4000" dirty="0" smtClean="0">
              <a:solidFill>
                <a:srgbClr val="DDDDDD"/>
              </a:solidFill>
              <a:latin typeface="Comic Sans MS" pitchFamily="-112" charset="0"/>
            </a:endParaRPr>
          </a:p>
          <a:p>
            <a:r>
              <a:rPr lang="fr-FR" sz="4000" dirty="0" smtClean="0">
                <a:solidFill>
                  <a:srgbClr val="DDDDDD"/>
                </a:solidFill>
                <a:latin typeface="Comic Sans MS" pitchFamily="-112" charset="0"/>
              </a:rPr>
              <a:t>Et donne lieu à un nouvel instrument dans le cadre de la </a:t>
            </a:r>
            <a:r>
              <a:rPr lang="fr-FR" sz="4000" dirty="0" err="1" smtClean="0">
                <a:solidFill>
                  <a:srgbClr val="DDDDDD"/>
                </a:solidFill>
                <a:latin typeface="Comic Sans MS" pitchFamily="-112" charset="0"/>
              </a:rPr>
              <a:t>prématuration</a:t>
            </a:r>
            <a:r>
              <a:rPr lang="fr-FR" sz="4000" dirty="0" smtClean="0">
                <a:solidFill>
                  <a:srgbClr val="DDDDDD"/>
                </a:solidFill>
                <a:latin typeface="Comic Sans MS" pitchFamily="-112" charset="0"/>
              </a:rPr>
              <a:t> CNRS – INSU.</a:t>
            </a:r>
            <a:endParaRPr lang="fr-FR" sz="4000" dirty="0">
              <a:solidFill>
                <a:srgbClr val="DDDDDD"/>
              </a:solidFill>
              <a:latin typeface="Comic Sans MS" pitchFamily="-112" charset="0"/>
            </a:endParaRPr>
          </a:p>
        </p:txBody>
      </p:sp>
    </p:spTree>
    <p:extLst>
      <p:ext uri="{BB962C8B-B14F-4D97-AF65-F5344CB8AC3E}">
        <p14:creationId xmlns:p14="http://schemas.microsoft.com/office/powerpoint/2010/main" val="35106732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69578" y="264220"/>
            <a:ext cx="8192978" cy="3785652"/>
          </a:xfrm>
          <a:prstGeom prst="rect">
            <a:avLst/>
          </a:prstGeom>
          <a:noFill/>
          <a:ln w="9525">
            <a:noFill/>
            <a:miter lim="800000"/>
            <a:headEnd/>
            <a:tailEnd/>
          </a:ln>
        </p:spPr>
        <p:txBody>
          <a:bodyPr wrap="square">
            <a:prstTxWarp prst="textNoShape">
              <a:avLst/>
            </a:prstTxWarp>
            <a:spAutoFit/>
          </a:bodyPr>
          <a:lstStyle/>
          <a:p>
            <a:r>
              <a:rPr lang="fr-FR" sz="4000" dirty="0" smtClean="0">
                <a:solidFill>
                  <a:srgbClr val="DDDDDD"/>
                </a:solidFill>
                <a:latin typeface="Comic Sans MS" pitchFamily="-112" charset="0"/>
              </a:rPr>
              <a:t>Merci merci merci merci à toutes et à tous pour votre accueil.</a:t>
            </a:r>
          </a:p>
          <a:p>
            <a:r>
              <a:rPr lang="fr-FR" sz="4000" dirty="0" smtClean="0">
                <a:solidFill>
                  <a:srgbClr val="DDDDDD"/>
                </a:solidFill>
                <a:latin typeface="Comic Sans MS" pitchFamily="-112" charset="0"/>
              </a:rPr>
              <a:t>Un merci particulier à Emmanuel </a:t>
            </a:r>
          </a:p>
          <a:p>
            <a:r>
              <a:rPr lang="fr-FR" sz="4000" dirty="0" smtClean="0">
                <a:solidFill>
                  <a:srgbClr val="DDDDDD"/>
                </a:solidFill>
                <a:latin typeface="Comic Sans MS" pitchFamily="-112" charset="0"/>
              </a:rPr>
              <a:t>Roy, Philippe </a:t>
            </a:r>
            <a:r>
              <a:rPr lang="fr-FR" sz="4000" dirty="0" err="1" smtClean="0">
                <a:solidFill>
                  <a:srgbClr val="DDDDDD"/>
                </a:solidFill>
                <a:latin typeface="Comic Sans MS" pitchFamily="-112" charset="0"/>
              </a:rPr>
              <a:t>Jeantet</a:t>
            </a:r>
            <a:r>
              <a:rPr lang="fr-FR" sz="4000" dirty="0" smtClean="0">
                <a:solidFill>
                  <a:srgbClr val="DDDDDD"/>
                </a:solidFill>
                <a:latin typeface="Comic Sans MS" pitchFamily="-112" charset="0"/>
              </a:rPr>
              <a:t>, Jérôme </a:t>
            </a:r>
            <a:r>
              <a:rPr lang="fr-FR" sz="4000" dirty="0" err="1" smtClean="0">
                <a:solidFill>
                  <a:srgbClr val="DDDDDD"/>
                </a:solidFill>
                <a:latin typeface="Comic Sans MS" pitchFamily="-112" charset="0"/>
              </a:rPr>
              <a:t>Lacipière</a:t>
            </a:r>
            <a:r>
              <a:rPr lang="fr-FR" sz="4000" dirty="0" smtClean="0">
                <a:solidFill>
                  <a:srgbClr val="DDDDDD"/>
                </a:solidFill>
                <a:latin typeface="Comic Sans MS" pitchFamily="-112" charset="0"/>
              </a:rPr>
              <a:t> (SERAS).</a:t>
            </a:r>
          </a:p>
          <a:p>
            <a:endParaRPr lang="fr-FR" sz="4000" dirty="0">
              <a:solidFill>
                <a:srgbClr val="DDDDDD"/>
              </a:solidFill>
              <a:latin typeface="Comic Sans MS" pitchFamily="-112" charset="0"/>
            </a:endParaRPr>
          </a:p>
        </p:txBody>
      </p:sp>
    </p:spTree>
    <p:extLst>
      <p:ext uri="{BB962C8B-B14F-4D97-AF65-F5344CB8AC3E}">
        <p14:creationId xmlns:p14="http://schemas.microsoft.com/office/powerpoint/2010/main" val="56042433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5"/>
          <p:cNvSpPr txBox="1">
            <a:spLocks noChangeArrowheads="1"/>
          </p:cNvSpPr>
          <p:nvPr/>
        </p:nvSpPr>
        <p:spPr bwMode="auto">
          <a:xfrm>
            <a:off x="3851275" y="981075"/>
            <a:ext cx="4392613" cy="2530475"/>
          </a:xfrm>
          <a:prstGeom prst="rect">
            <a:avLst/>
          </a:prstGeom>
          <a:noFill/>
          <a:ln w="9525">
            <a:noFill/>
            <a:miter lim="800000"/>
            <a:headEnd/>
            <a:tailEnd/>
          </a:ln>
        </p:spPr>
        <p:txBody>
          <a:bodyPr>
            <a:prstTxWarp prst="textNoShape">
              <a:avLst/>
            </a:prstTxWarp>
            <a:spAutoFit/>
          </a:bodyPr>
          <a:lstStyle/>
          <a:p>
            <a:r>
              <a:rPr lang="fr-FR" sz="4000" dirty="0">
                <a:solidFill>
                  <a:srgbClr val="DDDDDD"/>
                </a:solidFill>
                <a:latin typeface="Comic Sans MS" pitchFamily="-112" charset="0"/>
              </a:rPr>
              <a:t>Puis-je attirer votre  attention sur deux faits… curieux ?</a:t>
            </a:r>
          </a:p>
        </p:txBody>
      </p:sp>
      <p:pic>
        <p:nvPicPr>
          <p:cNvPr id="187395" name="Picture 8" descr="gotlieb1"/>
          <p:cNvPicPr>
            <a:picLocks noChangeAspect="1" noChangeArrowheads="1"/>
          </p:cNvPicPr>
          <p:nvPr/>
        </p:nvPicPr>
        <p:blipFill>
          <a:blip r:embed="rId3"/>
          <a:srcRect/>
          <a:stretch>
            <a:fillRect/>
          </a:stretch>
        </p:blipFill>
        <p:spPr bwMode="auto">
          <a:xfrm>
            <a:off x="900113" y="2636838"/>
            <a:ext cx="2359025" cy="2736850"/>
          </a:xfrm>
          <a:prstGeom prst="rect">
            <a:avLst/>
          </a:prstGeom>
          <a:noFill/>
          <a:ln w="9525">
            <a:noFill/>
            <a:miter lim="800000"/>
            <a:headEnd/>
            <a:tailEnd/>
          </a:ln>
        </p:spPr>
      </p:pic>
    </p:spTree>
    <p:extLst>
      <p:ext uri="{BB962C8B-B14F-4D97-AF65-F5344CB8AC3E}">
        <p14:creationId xmlns:p14="http://schemas.microsoft.com/office/powerpoint/2010/main" val="389667752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684213" y="388938"/>
            <a:ext cx="6696075" cy="1311275"/>
          </a:xfrm>
          <a:prstGeom prst="rect">
            <a:avLst/>
          </a:prstGeom>
          <a:noFill/>
          <a:ln w="9525">
            <a:noFill/>
            <a:miter lim="800000"/>
            <a:headEnd/>
            <a:tailEnd/>
          </a:ln>
        </p:spPr>
        <p:txBody>
          <a:bodyPr>
            <a:prstTxWarp prst="textNoShape">
              <a:avLst/>
            </a:prstTxWarp>
            <a:spAutoFit/>
          </a:bodyPr>
          <a:lstStyle/>
          <a:p>
            <a:r>
              <a:rPr lang="fr-FR" sz="4000" dirty="0">
                <a:solidFill>
                  <a:srgbClr val="DDDDDD"/>
                </a:solidFill>
                <a:latin typeface="Comic Sans MS" pitchFamily="-112" charset="0"/>
              </a:rPr>
              <a:t>Aucune découverte n’est le fruit de chercheurs seuls</a:t>
            </a:r>
          </a:p>
        </p:txBody>
      </p:sp>
      <p:pic>
        <p:nvPicPr>
          <p:cNvPr id="189443" name="Picture 4" descr="préhistoire_photo"/>
          <p:cNvPicPr>
            <a:picLocks noChangeAspect="1" noChangeArrowheads="1"/>
          </p:cNvPicPr>
          <p:nvPr/>
        </p:nvPicPr>
        <p:blipFill>
          <a:blip r:embed="rId3"/>
          <a:srcRect/>
          <a:stretch>
            <a:fillRect/>
          </a:stretch>
        </p:blipFill>
        <p:spPr bwMode="auto">
          <a:xfrm>
            <a:off x="1763713" y="2203450"/>
            <a:ext cx="5761037" cy="3244850"/>
          </a:xfrm>
          <a:prstGeom prst="rect">
            <a:avLst/>
          </a:prstGeom>
          <a:noFill/>
          <a:ln w="9525">
            <a:noFill/>
            <a:miter lim="800000"/>
            <a:headEnd/>
            <a:tailEnd/>
          </a:ln>
        </p:spPr>
      </p:pic>
      <p:sp>
        <p:nvSpPr>
          <p:cNvPr id="189444" name="Text Box 6"/>
          <p:cNvSpPr txBox="1">
            <a:spLocks noChangeArrowheads="1"/>
          </p:cNvSpPr>
          <p:nvPr/>
        </p:nvSpPr>
        <p:spPr bwMode="auto">
          <a:xfrm>
            <a:off x="466725" y="5688807"/>
            <a:ext cx="2160588" cy="519112"/>
          </a:xfrm>
          <a:prstGeom prst="rect">
            <a:avLst/>
          </a:prstGeom>
          <a:noFill/>
          <a:ln w="9525">
            <a:noFill/>
            <a:miter lim="800000"/>
            <a:headEnd/>
            <a:tailEnd/>
          </a:ln>
        </p:spPr>
        <p:txBody>
          <a:bodyPr>
            <a:prstTxWarp prst="textNoShape">
              <a:avLst/>
            </a:prstTxWarp>
            <a:spAutoFit/>
          </a:bodyPr>
          <a:lstStyle/>
          <a:p>
            <a:r>
              <a:rPr lang="fr-FR" sz="2800" dirty="0">
                <a:solidFill>
                  <a:srgbClr val="DDDDDD"/>
                </a:solidFill>
                <a:latin typeface="Comic Sans MS" pitchFamily="-112" charset="0"/>
              </a:rPr>
              <a:t>Chercheur</a:t>
            </a:r>
          </a:p>
        </p:txBody>
      </p:sp>
      <p:sp>
        <p:nvSpPr>
          <p:cNvPr id="189445" name="Line 7"/>
          <p:cNvSpPr>
            <a:spLocks noChangeShapeType="1"/>
          </p:cNvSpPr>
          <p:nvPr/>
        </p:nvSpPr>
        <p:spPr bwMode="auto">
          <a:xfrm flipV="1">
            <a:off x="1646051" y="4736402"/>
            <a:ext cx="798206" cy="952404"/>
          </a:xfrm>
          <a:prstGeom prst="line">
            <a:avLst/>
          </a:prstGeom>
          <a:noFill/>
          <a:ln w="38100">
            <a:solidFill>
              <a:srgbClr val="FF0000"/>
            </a:solidFill>
            <a:round/>
            <a:headEnd/>
            <a:tailEnd type="triangle" w="lg" len="lg"/>
          </a:ln>
        </p:spPr>
        <p:txBody>
          <a:bodyPr>
            <a:prstTxWarp prst="textNoShape">
              <a:avLst/>
            </a:prstTxWarp>
          </a:bodyPr>
          <a:lstStyle/>
          <a:p>
            <a:endParaRPr lang="fr-FR"/>
          </a:p>
        </p:txBody>
      </p:sp>
      <p:sp>
        <p:nvSpPr>
          <p:cNvPr id="189446" name="Text Box 8"/>
          <p:cNvSpPr txBox="1">
            <a:spLocks noChangeArrowheads="1"/>
          </p:cNvSpPr>
          <p:nvPr/>
        </p:nvSpPr>
        <p:spPr bwMode="auto">
          <a:xfrm>
            <a:off x="5940425" y="5934075"/>
            <a:ext cx="2160588" cy="519113"/>
          </a:xfrm>
          <a:prstGeom prst="rect">
            <a:avLst/>
          </a:prstGeom>
          <a:noFill/>
          <a:ln w="9525">
            <a:noFill/>
            <a:miter lim="800000"/>
            <a:headEnd/>
            <a:tailEnd/>
          </a:ln>
        </p:spPr>
        <p:txBody>
          <a:bodyPr>
            <a:prstTxWarp prst="textNoShape">
              <a:avLst/>
            </a:prstTxWarp>
            <a:spAutoFit/>
          </a:bodyPr>
          <a:lstStyle/>
          <a:p>
            <a:r>
              <a:rPr lang="fr-FR" sz="2800">
                <a:solidFill>
                  <a:srgbClr val="DDDDDD"/>
                </a:solidFill>
                <a:latin typeface="Comic Sans MS" pitchFamily="-112" charset="0"/>
              </a:rPr>
              <a:t>Ingénieur</a:t>
            </a:r>
          </a:p>
        </p:txBody>
      </p:sp>
      <p:sp>
        <p:nvSpPr>
          <p:cNvPr id="189447" name="Line 9"/>
          <p:cNvSpPr>
            <a:spLocks noChangeShapeType="1"/>
          </p:cNvSpPr>
          <p:nvPr/>
        </p:nvSpPr>
        <p:spPr bwMode="auto">
          <a:xfrm flipH="1" flipV="1">
            <a:off x="6372225" y="3486150"/>
            <a:ext cx="576263" cy="2232025"/>
          </a:xfrm>
          <a:prstGeom prst="line">
            <a:avLst/>
          </a:prstGeom>
          <a:noFill/>
          <a:ln w="38100">
            <a:solidFill>
              <a:srgbClr val="FF0000"/>
            </a:solidFill>
            <a:round/>
            <a:headEnd/>
            <a:tailEnd type="triangle" w="lg" len="lg"/>
          </a:ln>
        </p:spPr>
        <p:txBody>
          <a:bodyPr>
            <a:prstTxWarp prst="textNoShape">
              <a:avLst/>
            </a:prstTxWarp>
          </a:bodyPr>
          <a:lstStyle/>
          <a:p>
            <a:endParaRPr lang="fr-FR"/>
          </a:p>
        </p:txBody>
      </p:sp>
      <p:sp>
        <p:nvSpPr>
          <p:cNvPr id="189448" name="Text Box 10"/>
          <p:cNvSpPr txBox="1">
            <a:spLocks noChangeArrowheads="1"/>
          </p:cNvSpPr>
          <p:nvPr/>
        </p:nvSpPr>
        <p:spPr bwMode="auto">
          <a:xfrm>
            <a:off x="466725" y="1700213"/>
            <a:ext cx="2736850" cy="519113"/>
          </a:xfrm>
          <a:prstGeom prst="rect">
            <a:avLst/>
          </a:prstGeom>
          <a:noFill/>
          <a:ln w="9525">
            <a:noFill/>
            <a:miter lim="800000"/>
            <a:headEnd/>
            <a:tailEnd/>
          </a:ln>
        </p:spPr>
        <p:txBody>
          <a:bodyPr>
            <a:prstTxWarp prst="textNoShape">
              <a:avLst/>
            </a:prstTxWarp>
            <a:spAutoFit/>
          </a:bodyPr>
          <a:lstStyle/>
          <a:p>
            <a:r>
              <a:rPr lang="fr-FR" sz="2800" dirty="0">
                <a:solidFill>
                  <a:srgbClr val="DDDDDD"/>
                </a:solidFill>
                <a:latin typeface="Comic Sans MS" pitchFamily="-112" charset="0"/>
              </a:rPr>
              <a:t>Administratif</a:t>
            </a:r>
          </a:p>
        </p:txBody>
      </p:sp>
      <p:sp>
        <p:nvSpPr>
          <p:cNvPr id="189449" name="Line 11"/>
          <p:cNvSpPr>
            <a:spLocks noChangeShapeType="1"/>
          </p:cNvSpPr>
          <p:nvPr/>
        </p:nvSpPr>
        <p:spPr bwMode="auto">
          <a:xfrm>
            <a:off x="1357921" y="2203450"/>
            <a:ext cx="2060845" cy="1282700"/>
          </a:xfrm>
          <a:prstGeom prst="line">
            <a:avLst/>
          </a:prstGeom>
          <a:noFill/>
          <a:ln w="38100">
            <a:solidFill>
              <a:srgbClr val="FF0000"/>
            </a:solidFill>
            <a:round/>
            <a:headEnd/>
            <a:tailEnd type="triangle" w="lg" len="lg"/>
          </a:ln>
        </p:spPr>
        <p:txBody>
          <a:bodyPr>
            <a:prstTxWarp prst="textNoShape">
              <a:avLst/>
            </a:prstTxWarp>
          </a:bodyPr>
          <a:lstStyle/>
          <a:p>
            <a:endParaRPr lang="fr-FR"/>
          </a:p>
        </p:txBody>
      </p:sp>
      <p:sp>
        <p:nvSpPr>
          <p:cNvPr id="189450" name="Text Box 12"/>
          <p:cNvSpPr txBox="1">
            <a:spLocks noChangeArrowheads="1"/>
          </p:cNvSpPr>
          <p:nvPr/>
        </p:nvSpPr>
        <p:spPr bwMode="auto">
          <a:xfrm>
            <a:off x="6659563" y="1557338"/>
            <a:ext cx="2160587" cy="519112"/>
          </a:xfrm>
          <a:prstGeom prst="rect">
            <a:avLst/>
          </a:prstGeom>
          <a:noFill/>
          <a:ln w="9525">
            <a:noFill/>
            <a:miter lim="800000"/>
            <a:headEnd/>
            <a:tailEnd/>
          </a:ln>
        </p:spPr>
        <p:txBody>
          <a:bodyPr>
            <a:prstTxWarp prst="textNoShape">
              <a:avLst/>
            </a:prstTxWarp>
            <a:spAutoFit/>
          </a:bodyPr>
          <a:lstStyle/>
          <a:p>
            <a:r>
              <a:rPr lang="fr-FR" sz="2800">
                <a:solidFill>
                  <a:srgbClr val="DDDDDD"/>
                </a:solidFill>
                <a:latin typeface="Comic Sans MS" pitchFamily="-112" charset="0"/>
              </a:rPr>
              <a:t>Technicien</a:t>
            </a:r>
          </a:p>
        </p:txBody>
      </p:sp>
      <p:sp>
        <p:nvSpPr>
          <p:cNvPr id="189451" name="Line 13"/>
          <p:cNvSpPr>
            <a:spLocks noChangeShapeType="1"/>
          </p:cNvSpPr>
          <p:nvPr/>
        </p:nvSpPr>
        <p:spPr bwMode="auto">
          <a:xfrm flipH="1">
            <a:off x="4787900" y="1844675"/>
            <a:ext cx="2016125" cy="908050"/>
          </a:xfrm>
          <a:prstGeom prst="line">
            <a:avLst/>
          </a:prstGeom>
          <a:noFill/>
          <a:ln w="38100">
            <a:solidFill>
              <a:srgbClr val="FF0000"/>
            </a:solidFill>
            <a:round/>
            <a:headEnd/>
            <a:tailEnd type="triangle" w="lg" len="lg"/>
          </a:ln>
        </p:spPr>
        <p:txBody>
          <a:bodyPr>
            <a:prstTxWarp prst="textNoShape">
              <a:avLst/>
            </a:prstTxWarp>
          </a:bodyPr>
          <a:lstStyle/>
          <a:p>
            <a:endParaRPr lang="fr-FR"/>
          </a:p>
        </p:txBody>
      </p:sp>
    </p:spTree>
    <p:extLst>
      <p:ext uri="{BB962C8B-B14F-4D97-AF65-F5344CB8AC3E}">
        <p14:creationId xmlns:p14="http://schemas.microsoft.com/office/powerpoint/2010/main" val="361198808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group photo polarlis"/>
          <p:cNvPicPr>
            <a:picLocks noChangeAspect="1" noChangeArrowheads="1"/>
          </p:cNvPicPr>
          <p:nvPr/>
        </p:nvPicPr>
        <p:blipFill>
          <a:blip r:embed="rId3"/>
          <a:srcRect/>
          <a:stretch>
            <a:fillRect/>
          </a:stretch>
        </p:blipFill>
        <p:spPr bwMode="auto">
          <a:xfrm>
            <a:off x="609600" y="2514600"/>
            <a:ext cx="7920037" cy="2770188"/>
          </a:xfrm>
          <a:prstGeom prst="rect">
            <a:avLst/>
          </a:prstGeom>
          <a:noFill/>
          <a:ln w="9525">
            <a:noFill/>
            <a:miter lim="800000"/>
            <a:headEnd/>
            <a:tailEnd/>
          </a:ln>
        </p:spPr>
      </p:pic>
      <p:sp>
        <p:nvSpPr>
          <p:cNvPr id="189442" name="Text Box 2"/>
          <p:cNvSpPr txBox="1">
            <a:spLocks noChangeArrowheads="1"/>
          </p:cNvSpPr>
          <p:nvPr/>
        </p:nvSpPr>
        <p:spPr bwMode="auto">
          <a:xfrm>
            <a:off x="684213" y="388938"/>
            <a:ext cx="6696075" cy="1311275"/>
          </a:xfrm>
          <a:prstGeom prst="rect">
            <a:avLst/>
          </a:prstGeom>
          <a:noFill/>
          <a:ln w="9525">
            <a:noFill/>
            <a:miter lim="800000"/>
            <a:headEnd/>
            <a:tailEnd/>
          </a:ln>
        </p:spPr>
        <p:txBody>
          <a:bodyPr>
            <a:prstTxWarp prst="textNoShape">
              <a:avLst/>
            </a:prstTxWarp>
            <a:spAutoFit/>
          </a:bodyPr>
          <a:lstStyle/>
          <a:p>
            <a:r>
              <a:rPr lang="fr-FR" sz="4000" dirty="0">
                <a:solidFill>
                  <a:srgbClr val="DDDDDD"/>
                </a:solidFill>
                <a:latin typeface="Comic Sans MS" pitchFamily="-112" charset="0"/>
              </a:rPr>
              <a:t>Aucune découverte n’est le fruit de chercheurs seuls</a:t>
            </a:r>
          </a:p>
        </p:txBody>
      </p:sp>
    </p:spTree>
    <p:extLst>
      <p:ext uri="{BB962C8B-B14F-4D97-AF65-F5344CB8AC3E}">
        <p14:creationId xmlns:p14="http://schemas.microsoft.com/office/powerpoint/2010/main" val="153948003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4"/>
          <p:cNvSpPr txBox="1">
            <a:spLocks noChangeArrowheads="1"/>
          </p:cNvSpPr>
          <p:nvPr/>
        </p:nvSpPr>
        <p:spPr bwMode="auto">
          <a:xfrm>
            <a:off x="457201" y="333375"/>
            <a:ext cx="7570788" cy="1323439"/>
          </a:xfrm>
          <a:prstGeom prst="rect">
            <a:avLst/>
          </a:prstGeom>
          <a:noFill/>
          <a:ln w="9525">
            <a:noFill/>
            <a:miter lim="800000"/>
            <a:headEnd/>
            <a:tailEnd/>
          </a:ln>
        </p:spPr>
        <p:txBody>
          <a:bodyPr wrap="square">
            <a:prstTxWarp prst="textNoShape">
              <a:avLst/>
            </a:prstTxWarp>
            <a:spAutoFit/>
          </a:bodyPr>
          <a:lstStyle/>
          <a:p>
            <a:r>
              <a:rPr lang="fr-FR" sz="4000" dirty="0">
                <a:solidFill>
                  <a:srgbClr val="DDDDDD"/>
                </a:solidFill>
                <a:latin typeface="Comic Sans MS" pitchFamily="-112" charset="0"/>
              </a:rPr>
              <a:t>Et aucune de</a:t>
            </a:r>
            <a:r>
              <a:rPr lang="fr-FR" sz="4000" dirty="0" smtClean="0">
                <a:solidFill>
                  <a:srgbClr val="DDDDDD"/>
                </a:solidFill>
                <a:latin typeface="Comic Sans MS" pitchFamily="-112" charset="0"/>
              </a:rPr>
              <a:t> nos découvertes </a:t>
            </a:r>
            <a:r>
              <a:rPr lang="fr-FR" sz="4000" dirty="0">
                <a:solidFill>
                  <a:srgbClr val="DDDDDD"/>
                </a:solidFill>
                <a:latin typeface="Comic Sans MS" pitchFamily="-112" charset="0"/>
              </a:rPr>
              <a:t>n’est </a:t>
            </a:r>
            <a:r>
              <a:rPr lang="fr-FR" sz="4000" dirty="0" smtClean="0">
                <a:solidFill>
                  <a:srgbClr val="DDDDDD"/>
                </a:solidFill>
                <a:latin typeface="Comic Sans MS" pitchFamily="-112" charset="0"/>
              </a:rPr>
              <a:t>utile (à priori).</a:t>
            </a:r>
            <a:endParaRPr lang="fr-FR" sz="4000" dirty="0">
              <a:solidFill>
                <a:srgbClr val="DDDDDD"/>
              </a:solidFill>
              <a:latin typeface="Comic Sans MS" pitchFamily="-112" charset="0"/>
            </a:endParaRPr>
          </a:p>
        </p:txBody>
      </p:sp>
      <p:pic>
        <p:nvPicPr>
          <p:cNvPr id="192515" name="Picture 6" descr="Cours_PereNoel_Goossens"/>
          <p:cNvPicPr>
            <a:picLocks noChangeAspect="1" noChangeArrowheads="1"/>
          </p:cNvPicPr>
          <p:nvPr/>
        </p:nvPicPr>
        <p:blipFill>
          <a:blip r:embed="rId3"/>
          <a:srcRect/>
          <a:stretch>
            <a:fillRect/>
          </a:stretch>
        </p:blipFill>
        <p:spPr bwMode="auto">
          <a:xfrm>
            <a:off x="2627313" y="1773238"/>
            <a:ext cx="4321175" cy="4129087"/>
          </a:xfrm>
          <a:prstGeom prst="rect">
            <a:avLst/>
          </a:prstGeom>
          <a:noFill/>
          <a:ln w="9525">
            <a:noFill/>
            <a:miter lim="800000"/>
            <a:headEnd/>
            <a:tailEnd/>
          </a:ln>
        </p:spPr>
      </p:pic>
    </p:spTree>
    <p:extLst>
      <p:ext uri="{BB962C8B-B14F-4D97-AF65-F5344CB8AC3E}">
        <p14:creationId xmlns:p14="http://schemas.microsoft.com/office/powerpoint/2010/main" val="38610811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14400" y="228600"/>
            <a:ext cx="7848600" cy="6986528"/>
          </a:xfrm>
          <a:prstGeom prst="rect">
            <a:avLst/>
          </a:prstGeom>
          <a:noFill/>
          <a:ln w="9525">
            <a:noFill/>
            <a:miter lim="800000"/>
            <a:headEnd/>
            <a:tailEnd/>
          </a:ln>
        </p:spPr>
        <p:txBody>
          <a:bodyPr>
            <a:prstTxWarp prst="textNoShape">
              <a:avLst/>
            </a:prstTxWarp>
            <a:spAutoFit/>
          </a:bodyPr>
          <a:lstStyle/>
          <a:p>
            <a:pPr>
              <a:defRPr/>
            </a:pPr>
            <a:r>
              <a:rPr lang="fr-FR" sz="2800" dirty="0" err="1" smtClean="0">
                <a:solidFill>
                  <a:srgbClr val="FFCC99"/>
                </a:solidFill>
                <a:latin typeface="Times New Roman" charset="0"/>
              </a:rPr>
              <a:t>Characteristics</a:t>
            </a:r>
            <a:r>
              <a:rPr lang="fr-FR" sz="2800" dirty="0" smtClean="0">
                <a:solidFill>
                  <a:srgbClr val="FFCC99"/>
                </a:solidFill>
                <a:latin typeface="Times New Roman" charset="0"/>
              </a:rPr>
              <a:t> of the </a:t>
            </a:r>
            <a:r>
              <a:rPr lang="fr-FR" sz="2800" dirty="0" err="1" smtClean="0">
                <a:solidFill>
                  <a:srgbClr val="FFCC99"/>
                </a:solidFill>
                <a:latin typeface="Times New Roman" charset="0"/>
              </a:rPr>
              <a:t>Solar</a:t>
            </a:r>
            <a:r>
              <a:rPr lang="fr-FR" sz="2800" dirty="0" smtClean="0">
                <a:solidFill>
                  <a:srgbClr val="FFCC99"/>
                </a:solidFill>
                <a:latin typeface="Times New Roman" charset="0"/>
              </a:rPr>
              <a:t> Wind:</a:t>
            </a:r>
            <a:endParaRPr lang="fr-FR" sz="2800" dirty="0">
              <a:solidFill>
                <a:srgbClr val="FFCC99"/>
              </a:solidFill>
              <a:latin typeface="Times New Roman" charset="0"/>
            </a:endParaRPr>
          </a:p>
          <a:p>
            <a:pPr marL="514350" indent="-514350">
              <a:buFontTx/>
              <a:buAutoNum type="alphaLcParenR"/>
              <a:defRPr/>
            </a:pPr>
            <a:r>
              <a:rPr lang="fr-FR" sz="2800" dirty="0">
                <a:solidFill>
                  <a:srgbClr val="FFCC99"/>
                </a:solidFill>
                <a:latin typeface="Times New Roman" charset="0"/>
              </a:rPr>
              <a:t>Slow</a:t>
            </a:r>
          </a:p>
          <a:p>
            <a:pPr marL="514350" indent="-514350">
              <a:buFontTx/>
              <a:buChar char="-"/>
              <a:defRPr/>
            </a:pPr>
            <a:r>
              <a:rPr lang="fr-FR" sz="2800" dirty="0">
                <a:solidFill>
                  <a:srgbClr val="FFCC99"/>
                </a:solidFill>
                <a:latin typeface="Times New Roman" charset="0"/>
              </a:rPr>
              <a:t>10</a:t>
            </a:r>
            <a:r>
              <a:rPr lang="fr-FR" sz="2800" baseline="30000" dirty="0">
                <a:solidFill>
                  <a:srgbClr val="FFCC99"/>
                </a:solidFill>
                <a:latin typeface="Times New Roman" charset="0"/>
              </a:rPr>
              <a:t>14 </a:t>
            </a:r>
            <a:r>
              <a:rPr lang="fr-FR" sz="2800" dirty="0">
                <a:solidFill>
                  <a:srgbClr val="FFCC99"/>
                </a:solidFill>
                <a:latin typeface="Times New Roman" charset="0"/>
              </a:rPr>
              <a:t>kg / </a:t>
            </a:r>
            <a:r>
              <a:rPr lang="fr-FR" sz="2800" dirty="0" err="1">
                <a:solidFill>
                  <a:srgbClr val="FFCC99"/>
                </a:solidFill>
                <a:latin typeface="Times New Roman" charset="0"/>
              </a:rPr>
              <a:t>Earth</a:t>
            </a:r>
            <a:r>
              <a:rPr lang="fr-FR" sz="2800" dirty="0">
                <a:solidFill>
                  <a:srgbClr val="FFCC99"/>
                </a:solidFill>
                <a:latin typeface="Times New Roman" charset="0"/>
              </a:rPr>
              <a:t> </a:t>
            </a:r>
            <a:r>
              <a:rPr lang="fr-FR" sz="2800" dirty="0" err="1">
                <a:solidFill>
                  <a:srgbClr val="FFCC99"/>
                </a:solidFill>
                <a:latin typeface="Times New Roman" charset="0"/>
              </a:rPr>
              <a:t>day</a:t>
            </a:r>
            <a:endParaRPr lang="fr-FR" sz="2800" dirty="0">
              <a:solidFill>
                <a:srgbClr val="FFCC99"/>
              </a:solidFill>
              <a:latin typeface="Times New Roman" charset="0"/>
            </a:endParaRPr>
          </a:p>
          <a:p>
            <a:pPr marL="514350" indent="-514350">
              <a:buFontTx/>
              <a:buChar char="-"/>
              <a:defRPr/>
            </a:pPr>
            <a:r>
              <a:rPr lang="fr-FR" sz="2800" dirty="0">
                <a:solidFill>
                  <a:srgbClr val="FFCC99"/>
                </a:solidFill>
                <a:latin typeface="Times New Roman" charset="0"/>
              </a:rPr>
              <a:t>10</a:t>
            </a:r>
            <a:r>
              <a:rPr lang="fr-FR" sz="2800" baseline="30000" dirty="0">
                <a:solidFill>
                  <a:srgbClr val="FFCC99"/>
                </a:solidFill>
                <a:latin typeface="Times New Roman" charset="0"/>
              </a:rPr>
              <a:t>4</a:t>
            </a:r>
            <a:r>
              <a:rPr lang="fr-FR" sz="2800" dirty="0">
                <a:solidFill>
                  <a:srgbClr val="FFCC99"/>
                </a:solidFill>
                <a:latin typeface="Times New Roman" charset="0"/>
              </a:rPr>
              <a:t> W.m</a:t>
            </a:r>
            <a:r>
              <a:rPr lang="fr-FR" sz="2800" baseline="30000" dirty="0">
                <a:solidFill>
                  <a:srgbClr val="FFCC99"/>
                </a:solidFill>
                <a:latin typeface="Times New Roman" charset="0"/>
              </a:rPr>
              <a:t>-2</a:t>
            </a:r>
            <a:r>
              <a:rPr lang="fr-FR" sz="2800" dirty="0">
                <a:solidFill>
                  <a:srgbClr val="FFCC99"/>
                </a:solidFill>
                <a:latin typeface="Times New Roman" charset="0"/>
              </a:rPr>
              <a:t> </a:t>
            </a:r>
            <a:r>
              <a:rPr lang="fr-FR" sz="2800" dirty="0" err="1">
                <a:solidFill>
                  <a:srgbClr val="FFCC99"/>
                </a:solidFill>
                <a:latin typeface="Times New Roman" charset="0"/>
                <a:sym typeface="Wingdings"/>
              </a:rPr>
              <a:t></a:t>
            </a:r>
            <a:r>
              <a:rPr lang="fr-FR" sz="2800" dirty="0">
                <a:solidFill>
                  <a:srgbClr val="FFCC99"/>
                </a:solidFill>
                <a:latin typeface="Times New Roman" charset="0"/>
              </a:rPr>
              <a:t>1,5 10</a:t>
            </a:r>
            <a:r>
              <a:rPr lang="fr-FR" sz="2800" baseline="30000" dirty="0">
                <a:solidFill>
                  <a:srgbClr val="FFCC99"/>
                </a:solidFill>
                <a:latin typeface="Times New Roman" charset="0"/>
              </a:rPr>
              <a:t>24 </a:t>
            </a:r>
            <a:r>
              <a:rPr lang="fr-FR" sz="2800" dirty="0">
                <a:solidFill>
                  <a:srgbClr val="FFCC99"/>
                </a:solidFill>
                <a:latin typeface="Times New Roman" charset="0"/>
              </a:rPr>
              <a:t>W (200 </a:t>
            </a:r>
            <a:r>
              <a:rPr lang="fr-FR" sz="2800" dirty="0" err="1">
                <a:solidFill>
                  <a:srgbClr val="FFCC99"/>
                </a:solidFill>
                <a:latin typeface="Times New Roman" charset="0"/>
              </a:rPr>
              <a:t>less</a:t>
            </a:r>
            <a:r>
              <a:rPr lang="fr-FR" sz="2800" dirty="0">
                <a:solidFill>
                  <a:srgbClr val="FFCC99"/>
                </a:solidFill>
                <a:latin typeface="Times New Roman" charset="0"/>
              </a:rPr>
              <a:t> </a:t>
            </a:r>
            <a:r>
              <a:rPr lang="fr-FR" sz="2800" dirty="0" err="1">
                <a:solidFill>
                  <a:srgbClr val="FFCC99"/>
                </a:solidFill>
                <a:latin typeface="Times New Roman" charset="0"/>
              </a:rPr>
              <a:t>than</a:t>
            </a:r>
            <a:r>
              <a:rPr lang="fr-FR" sz="2800" dirty="0">
                <a:solidFill>
                  <a:srgbClr val="FFCC99"/>
                </a:solidFill>
                <a:latin typeface="Times New Roman" charset="0"/>
              </a:rPr>
              <a:t> the radiative </a:t>
            </a:r>
            <a:r>
              <a:rPr lang="fr-FR" sz="2800" dirty="0" err="1">
                <a:solidFill>
                  <a:srgbClr val="FFCC99"/>
                </a:solidFill>
                <a:latin typeface="Times New Roman" charset="0"/>
              </a:rPr>
              <a:t>energy</a:t>
            </a:r>
            <a:r>
              <a:rPr lang="fr-FR" sz="2800" dirty="0">
                <a:solidFill>
                  <a:srgbClr val="FFCC99"/>
                </a:solidFill>
                <a:latin typeface="Times New Roman" charset="0"/>
              </a:rPr>
              <a:t>)</a:t>
            </a:r>
          </a:p>
          <a:p>
            <a:pPr marL="514350" indent="-514350">
              <a:buFontTx/>
              <a:buChar char="-"/>
              <a:defRPr/>
            </a:pPr>
            <a:r>
              <a:rPr lang="fr-FR" sz="2800" dirty="0" err="1">
                <a:solidFill>
                  <a:srgbClr val="FFCC99"/>
                </a:solidFill>
                <a:latin typeface="Times New Roman" charset="0"/>
              </a:rPr>
              <a:t>Mean</a:t>
            </a:r>
            <a:r>
              <a:rPr lang="fr-FR" sz="2800" dirty="0">
                <a:solidFill>
                  <a:srgbClr val="FFCC99"/>
                </a:solidFill>
                <a:latin typeface="Times New Roman" charset="0"/>
              </a:rPr>
              <a:t> </a:t>
            </a:r>
            <a:r>
              <a:rPr lang="fr-FR" sz="2800" dirty="0" err="1">
                <a:solidFill>
                  <a:srgbClr val="FFCC99"/>
                </a:solidFill>
                <a:latin typeface="Times New Roman" charset="0"/>
              </a:rPr>
              <a:t>velocity</a:t>
            </a:r>
            <a:r>
              <a:rPr lang="fr-FR" sz="2800" dirty="0">
                <a:solidFill>
                  <a:srgbClr val="FFCC99"/>
                </a:solidFill>
                <a:latin typeface="Times New Roman" charset="0"/>
              </a:rPr>
              <a:t> </a:t>
            </a:r>
            <a:r>
              <a:rPr lang="fr-FR" sz="2800" dirty="0" err="1">
                <a:solidFill>
                  <a:srgbClr val="FFCC99"/>
                </a:solidFill>
                <a:latin typeface="Times New Roman" charset="0"/>
              </a:rPr>
              <a:t>at</a:t>
            </a:r>
            <a:r>
              <a:rPr lang="fr-FR" sz="2800" dirty="0">
                <a:solidFill>
                  <a:srgbClr val="FFCC99"/>
                </a:solidFill>
                <a:latin typeface="Times New Roman" charset="0"/>
              </a:rPr>
              <a:t> 1 UA : 370 km.s</a:t>
            </a:r>
            <a:r>
              <a:rPr lang="fr-FR" sz="2800" baseline="30000" dirty="0">
                <a:solidFill>
                  <a:srgbClr val="FFCC99"/>
                </a:solidFill>
                <a:latin typeface="Times New Roman" charset="0"/>
              </a:rPr>
              <a:t>-1</a:t>
            </a:r>
            <a:endParaRPr lang="fr-FR" sz="2800" dirty="0">
              <a:solidFill>
                <a:srgbClr val="FFCC99"/>
              </a:solidFill>
              <a:latin typeface="Times New Roman" charset="0"/>
            </a:endParaRPr>
          </a:p>
          <a:p>
            <a:pPr marL="514350" indent="-514350">
              <a:buFontTx/>
              <a:buChar char="-"/>
              <a:defRPr/>
            </a:pPr>
            <a:r>
              <a:rPr lang="fr-FR" sz="2800" dirty="0" err="1">
                <a:solidFill>
                  <a:srgbClr val="FFCC99"/>
                </a:solidFill>
                <a:latin typeface="Times New Roman" charset="0"/>
              </a:rPr>
              <a:t>Mean</a:t>
            </a:r>
            <a:r>
              <a:rPr lang="fr-FR" sz="2800" dirty="0">
                <a:solidFill>
                  <a:srgbClr val="FFCC99"/>
                </a:solidFill>
                <a:latin typeface="Times New Roman" charset="0"/>
              </a:rPr>
              <a:t> </a:t>
            </a:r>
            <a:r>
              <a:rPr lang="fr-FR" sz="2800" dirty="0" err="1">
                <a:solidFill>
                  <a:srgbClr val="FFCC99"/>
                </a:solidFill>
                <a:latin typeface="Times New Roman" charset="0"/>
              </a:rPr>
              <a:t>density</a:t>
            </a:r>
            <a:r>
              <a:rPr lang="fr-FR" sz="2800" dirty="0">
                <a:solidFill>
                  <a:srgbClr val="FFCC99"/>
                </a:solidFill>
                <a:latin typeface="Times New Roman" charset="0"/>
              </a:rPr>
              <a:t> </a:t>
            </a:r>
            <a:r>
              <a:rPr lang="fr-FR" sz="2800" dirty="0" err="1">
                <a:solidFill>
                  <a:srgbClr val="FFCC99"/>
                </a:solidFill>
                <a:latin typeface="Times New Roman" charset="0"/>
              </a:rPr>
              <a:t>at</a:t>
            </a:r>
            <a:r>
              <a:rPr lang="fr-FR" sz="2800" dirty="0">
                <a:solidFill>
                  <a:srgbClr val="FFCC99"/>
                </a:solidFill>
                <a:latin typeface="Times New Roman" charset="0"/>
              </a:rPr>
              <a:t> 1 UA : 5 p</a:t>
            </a:r>
            <a:r>
              <a:rPr lang="fr-FR" sz="2800" baseline="30000" dirty="0">
                <a:solidFill>
                  <a:srgbClr val="FFCC99"/>
                </a:solidFill>
                <a:latin typeface="Times New Roman" charset="0"/>
              </a:rPr>
              <a:t>+</a:t>
            </a:r>
            <a:r>
              <a:rPr lang="fr-FR" sz="2800" dirty="0">
                <a:solidFill>
                  <a:srgbClr val="FFCC99"/>
                </a:solidFill>
                <a:latin typeface="Times New Roman" charset="0"/>
              </a:rPr>
              <a:t>/5 </a:t>
            </a:r>
            <a:r>
              <a:rPr lang="fr-FR" sz="2800" dirty="0" err="1">
                <a:solidFill>
                  <a:srgbClr val="FFCC99"/>
                </a:solidFill>
                <a:latin typeface="Times New Roman" charset="0"/>
              </a:rPr>
              <a:t>e</a:t>
            </a:r>
            <a:r>
              <a:rPr lang="fr-FR" sz="2800" baseline="30000" dirty="0" err="1">
                <a:solidFill>
                  <a:srgbClr val="FFCC99"/>
                </a:solidFill>
                <a:latin typeface="Times New Roman" charset="0"/>
              </a:rPr>
              <a:t>-</a:t>
            </a:r>
            <a:r>
              <a:rPr lang="fr-FR" sz="2800" dirty="0">
                <a:solidFill>
                  <a:srgbClr val="FFCC99"/>
                </a:solidFill>
                <a:latin typeface="Times New Roman" charset="0"/>
              </a:rPr>
              <a:t> cm</a:t>
            </a:r>
            <a:r>
              <a:rPr lang="fr-FR" sz="2800" baseline="30000" dirty="0">
                <a:solidFill>
                  <a:srgbClr val="FFCC99"/>
                </a:solidFill>
                <a:latin typeface="Times New Roman" charset="0"/>
              </a:rPr>
              <a:t>-3</a:t>
            </a:r>
            <a:endParaRPr lang="fr-FR" sz="2800" dirty="0">
              <a:solidFill>
                <a:srgbClr val="FFCC99"/>
              </a:solidFill>
              <a:latin typeface="Times New Roman" charset="0"/>
            </a:endParaRPr>
          </a:p>
          <a:p>
            <a:pPr marL="514350" indent="-514350">
              <a:defRPr/>
            </a:pPr>
            <a:r>
              <a:rPr lang="fr-FR" sz="2800" dirty="0" err="1">
                <a:solidFill>
                  <a:srgbClr val="FFCC99"/>
                </a:solidFill>
                <a:latin typeface="Times New Roman" charset="0"/>
              </a:rPr>
              <a:t>Constantly</a:t>
            </a:r>
            <a:r>
              <a:rPr lang="fr-FR" sz="2800" dirty="0">
                <a:solidFill>
                  <a:srgbClr val="FFCC99"/>
                </a:solidFill>
                <a:latin typeface="Times New Roman" charset="0"/>
              </a:rPr>
              <a:t> </a:t>
            </a:r>
            <a:r>
              <a:rPr lang="fr-FR" sz="2800" dirty="0" err="1">
                <a:solidFill>
                  <a:srgbClr val="FFCC99"/>
                </a:solidFill>
                <a:latin typeface="Times New Roman" charset="0"/>
              </a:rPr>
              <a:t>emitted</a:t>
            </a:r>
            <a:r>
              <a:rPr lang="fr-FR" sz="2800" dirty="0">
                <a:solidFill>
                  <a:srgbClr val="FFCC99"/>
                </a:solidFill>
                <a:latin typeface="Times New Roman" charset="0"/>
              </a:rPr>
              <a:t>, but </a:t>
            </a:r>
            <a:r>
              <a:rPr lang="fr-FR" sz="2800" dirty="0" err="1">
                <a:solidFill>
                  <a:srgbClr val="FFCC99"/>
                </a:solidFill>
                <a:latin typeface="Times New Roman" charset="0"/>
              </a:rPr>
              <a:t>very</a:t>
            </a:r>
            <a:r>
              <a:rPr lang="fr-FR" sz="2800" dirty="0">
                <a:solidFill>
                  <a:srgbClr val="FFCC99"/>
                </a:solidFill>
                <a:latin typeface="Times New Roman" charset="0"/>
              </a:rPr>
              <a:t> variable in time, </a:t>
            </a:r>
            <a:r>
              <a:rPr lang="fr-FR" sz="2800" dirty="0" err="1">
                <a:solidFill>
                  <a:srgbClr val="FFCC99"/>
                </a:solidFill>
                <a:latin typeface="Times New Roman" charset="0"/>
              </a:rPr>
              <a:t>characteristics</a:t>
            </a:r>
            <a:r>
              <a:rPr lang="fr-FR" sz="2800" dirty="0">
                <a:solidFill>
                  <a:srgbClr val="FFCC99"/>
                </a:solidFill>
                <a:latin typeface="Times New Roman" charset="0"/>
              </a:rPr>
              <a:t> and </a:t>
            </a:r>
            <a:r>
              <a:rPr lang="fr-FR" sz="2800" dirty="0" err="1">
                <a:solidFill>
                  <a:srgbClr val="FFCC99"/>
                </a:solidFill>
                <a:latin typeface="Times New Roman" charset="0"/>
              </a:rPr>
              <a:t>solar</a:t>
            </a:r>
            <a:r>
              <a:rPr lang="fr-FR" sz="2800" dirty="0">
                <a:solidFill>
                  <a:srgbClr val="FFCC99"/>
                </a:solidFill>
                <a:latin typeface="Times New Roman" charset="0"/>
              </a:rPr>
              <a:t> latitude</a:t>
            </a:r>
          </a:p>
          <a:p>
            <a:pPr marL="514350" indent="-514350">
              <a:defRPr/>
            </a:pPr>
            <a:endParaRPr lang="fr-FR" sz="2800" dirty="0">
              <a:solidFill>
                <a:srgbClr val="FFCC99"/>
              </a:solidFill>
              <a:latin typeface="Times New Roman" charset="0"/>
            </a:endParaRPr>
          </a:p>
          <a:p>
            <a:pPr marL="514350" indent="-514350">
              <a:defRPr/>
            </a:pPr>
            <a:r>
              <a:rPr lang="fr-FR" sz="2800" dirty="0">
                <a:solidFill>
                  <a:srgbClr val="FFCC99"/>
                </a:solidFill>
                <a:latin typeface="Times New Roman" charset="0"/>
              </a:rPr>
              <a:t>b) </a:t>
            </a:r>
            <a:r>
              <a:rPr lang="fr-FR" sz="2800" dirty="0" err="1">
                <a:solidFill>
                  <a:srgbClr val="FFCC99"/>
                </a:solidFill>
                <a:latin typeface="Times New Roman" charset="0"/>
              </a:rPr>
              <a:t>Fast</a:t>
            </a:r>
            <a:endParaRPr lang="fr-FR" sz="2800" dirty="0">
              <a:solidFill>
                <a:srgbClr val="FFCC99"/>
              </a:solidFill>
              <a:latin typeface="Times New Roman" charset="0"/>
            </a:endParaRPr>
          </a:p>
          <a:p>
            <a:pPr marL="514350" indent="-514350">
              <a:buFontTx/>
              <a:buChar char="-"/>
              <a:defRPr/>
            </a:pPr>
            <a:r>
              <a:rPr lang="fr-FR" sz="2800" dirty="0">
                <a:solidFill>
                  <a:srgbClr val="FFCC99"/>
                </a:solidFill>
                <a:latin typeface="Times New Roman" charset="0"/>
              </a:rPr>
              <a:t>10</a:t>
            </a:r>
            <a:r>
              <a:rPr lang="fr-FR" sz="2800" baseline="30000" dirty="0">
                <a:solidFill>
                  <a:srgbClr val="FFCC99"/>
                </a:solidFill>
                <a:latin typeface="Times New Roman" charset="0"/>
              </a:rPr>
              <a:t>12 </a:t>
            </a:r>
            <a:r>
              <a:rPr lang="fr-FR" sz="2800" dirty="0">
                <a:solidFill>
                  <a:srgbClr val="FFCC99"/>
                </a:solidFill>
                <a:latin typeface="Times New Roman" charset="0"/>
              </a:rPr>
              <a:t>kg / </a:t>
            </a:r>
            <a:r>
              <a:rPr lang="fr-FR" sz="2800" dirty="0" err="1">
                <a:solidFill>
                  <a:srgbClr val="FFCC99"/>
                </a:solidFill>
                <a:latin typeface="Times New Roman" charset="0"/>
              </a:rPr>
              <a:t>Earth</a:t>
            </a:r>
            <a:r>
              <a:rPr lang="fr-FR" sz="2800" dirty="0">
                <a:solidFill>
                  <a:srgbClr val="FFCC99"/>
                </a:solidFill>
                <a:latin typeface="Times New Roman" charset="0"/>
              </a:rPr>
              <a:t> </a:t>
            </a:r>
            <a:r>
              <a:rPr lang="fr-FR" sz="2800" dirty="0" err="1">
                <a:solidFill>
                  <a:srgbClr val="FFCC99"/>
                </a:solidFill>
                <a:latin typeface="Times New Roman" charset="0"/>
              </a:rPr>
              <a:t>day</a:t>
            </a:r>
            <a:endParaRPr lang="fr-FR" sz="2800" dirty="0">
              <a:solidFill>
                <a:srgbClr val="FFCC99"/>
              </a:solidFill>
              <a:latin typeface="Times New Roman" charset="0"/>
            </a:endParaRPr>
          </a:p>
          <a:p>
            <a:pPr marL="514350" indent="-514350">
              <a:buFontTx/>
              <a:buChar char="-"/>
              <a:defRPr/>
            </a:pPr>
            <a:r>
              <a:rPr lang="fr-FR" sz="2800" dirty="0">
                <a:solidFill>
                  <a:srgbClr val="FFCC99"/>
                </a:solidFill>
                <a:latin typeface="Times New Roman" charset="0"/>
              </a:rPr>
              <a:t>0 to 10</a:t>
            </a:r>
            <a:r>
              <a:rPr lang="fr-FR" sz="2800" baseline="30000" dirty="0">
                <a:solidFill>
                  <a:srgbClr val="FFCC99"/>
                </a:solidFill>
                <a:latin typeface="Times New Roman" charset="0"/>
              </a:rPr>
              <a:t>6</a:t>
            </a:r>
            <a:r>
              <a:rPr lang="fr-FR" sz="2800" dirty="0">
                <a:solidFill>
                  <a:srgbClr val="FFCC99"/>
                </a:solidFill>
                <a:latin typeface="Times New Roman" charset="0"/>
              </a:rPr>
              <a:t> W.m</a:t>
            </a:r>
            <a:r>
              <a:rPr lang="fr-FR" sz="2800" baseline="30000" dirty="0">
                <a:solidFill>
                  <a:srgbClr val="FFCC99"/>
                </a:solidFill>
                <a:latin typeface="Times New Roman" charset="0"/>
              </a:rPr>
              <a:t>-2</a:t>
            </a:r>
            <a:r>
              <a:rPr lang="fr-FR" sz="2800" dirty="0">
                <a:solidFill>
                  <a:srgbClr val="FFCC99"/>
                </a:solidFill>
                <a:latin typeface="Times New Roman" charset="0"/>
              </a:rPr>
              <a:t> </a:t>
            </a:r>
            <a:r>
              <a:rPr lang="fr-FR" sz="2800" dirty="0" err="1">
                <a:solidFill>
                  <a:srgbClr val="FFCC99"/>
                </a:solidFill>
                <a:latin typeface="Times New Roman" charset="0"/>
              </a:rPr>
              <a:t>localized</a:t>
            </a:r>
            <a:r>
              <a:rPr lang="fr-FR" sz="2800" dirty="0">
                <a:solidFill>
                  <a:srgbClr val="FFCC99"/>
                </a:solidFill>
                <a:latin typeface="Times New Roman" charset="0"/>
              </a:rPr>
              <a:t> on the Sun</a:t>
            </a:r>
          </a:p>
          <a:p>
            <a:pPr marL="514350" indent="-514350">
              <a:buFontTx/>
              <a:buChar char="-"/>
              <a:defRPr/>
            </a:pPr>
            <a:r>
              <a:rPr lang="fr-FR" sz="2800" dirty="0" err="1">
                <a:solidFill>
                  <a:srgbClr val="FFCC99"/>
                </a:solidFill>
                <a:latin typeface="Times New Roman" charset="0"/>
              </a:rPr>
              <a:t>Velocity</a:t>
            </a:r>
            <a:r>
              <a:rPr lang="fr-FR" sz="2800" dirty="0">
                <a:solidFill>
                  <a:srgbClr val="FFCC99"/>
                </a:solidFill>
                <a:latin typeface="Times New Roman" charset="0"/>
              </a:rPr>
              <a:t> </a:t>
            </a:r>
            <a:r>
              <a:rPr lang="fr-FR" sz="2800" dirty="0" err="1">
                <a:solidFill>
                  <a:srgbClr val="FFCC99"/>
                </a:solidFill>
                <a:latin typeface="Times New Roman" charset="0"/>
              </a:rPr>
              <a:t>at</a:t>
            </a:r>
            <a:r>
              <a:rPr lang="fr-FR" sz="2800" dirty="0">
                <a:solidFill>
                  <a:srgbClr val="FFCC99"/>
                </a:solidFill>
                <a:latin typeface="Times New Roman" charset="0"/>
              </a:rPr>
              <a:t> 1 UA : up to </a:t>
            </a:r>
            <a:r>
              <a:rPr lang="fr-FR" sz="2800" dirty="0" err="1">
                <a:solidFill>
                  <a:srgbClr val="FFCC99"/>
                </a:solidFill>
                <a:latin typeface="Times New Roman" charset="0"/>
              </a:rPr>
              <a:t>several</a:t>
            </a:r>
            <a:r>
              <a:rPr lang="fr-FR" sz="2800" dirty="0">
                <a:solidFill>
                  <a:srgbClr val="FFCC99"/>
                </a:solidFill>
                <a:latin typeface="Times New Roman" charset="0"/>
              </a:rPr>
              <a:t> 1000 km.s</a:t>
            </a:r>
            <a:r>
              <a:rPr lang="fr-FR" sz="2800" baseline="30000" dirty="0">
                <a:solidFill>
                  <a:srgbClr val="FFCC99"/>
                </a:solidFill>
                <a:latin typeface="Times New Roman" charset="0"/>
              </a:rPr>
              <a:t>-1</a:t>
            </a:r>
            <a:endParaRPr lang="fr-FR" sz="2800" dirty="0">
              <a:solidFill>
                <a:srgbClr val="FFCC99"/>
              </a:solidFill>
              <a:latin typeface="Times New Roman" charset="0"/>
            </a:endParaRPr>
          </a:p>
          <a:p>
            <a:pPr marL="514350" indent="-514350">
              <a:defRPr/>
            </a:pPr>
            <a:endParaRPr lang="fr-FR" sz="2800" dirty="0">
              <a:solidFill>
                <a:srgbClr val="FFCC99"/>
              </a:solidFill>
              <a:latin typeface="Times New Roman" charset="0"/>
            </a:endParaRPr>
          </a:p>
          <a:p>
            <a:pPr marL="514350" indent="-514350">
              <a:defRPr/>
            </a:pPr>
            <a:endParaRPr lang="fr-FR" sz="2800" dirty="0">
              <a:solidFill>
                <a:srgbClr val="FFCC99"/>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4"/>
          <p:cNvSpPr txBox="1">
            <a:spLocks noChangeArrowheads="1"/>
          </p:cNvSpPr>
          <p:nvPr/>
        </p:nvSpPr>
        <p:spPr bwMode="auto">
          <a:xfrm>
            <a:off x="755650" y="620713"/>
            <a:ext cx="7508875" cy="2287587"/>
          </a:xfrm>
          <a:prstGeom prst="rect">
            <a:avLst/>
          </a:prstGeom>
          <a:noFill/>
          <a:ln w="9525">
            <a:noFill/>
            <a:miter lim="800000"/>
            <a:headEnd/>
            <a:tailEnd/>
          </a:ln>
        </p:spPr>
        <p:txBody>
          <a:bodyPr>
            <a:prstTxWarp prst="textNoShape">
              <a:avLst/>
            </a:prstTxWarp>
            <a:spAutoFit/>
          </a:bodyPr>
          <a:lstStyle/>
          <a:p>
            <a:r>
              <a:rPr lang="fr-FR" sz="4800">
                <a:solidFill>
                  <a:srgbClr val="DDDDDD"/>
                </a:solidFill>
                <a:latin typeface="Comic Sans MS" pitchFamily="-112" charset="0"/>
              </a:rPr>
              <a:t>Du moins, pas plus qu’un bon roman, un film, un tableau de peinture</a:t>
            </a:r>
          </a:p>
        </p:txBody>
      </p:sp>
      <p:pic>
        <p:nvPicPr>
          <p:cNvPr id="194563" name="Picture 5" descr="Affiche_esp_exotique"/>
          <p:cNvPicPr>
            <a:picLocks noChangeAspect="1" noChangeArrowheads="1"/>
          </p:cNvPicPr>
          <p:nvPr/>
        </p:nvPicPr>
        <p:blipFill>
          <a:blip r:embed="rId3"/>
          <a:srcRect/>
          <a:stretch>
            <a:fillRect/>
          </a:stretch>
        </p:blipFill>
        <p:spPr bwMode="auto">
          <a:xfrm>
            <a:off x="2627313" y="3213100"/>
            <a:ext cx="4391025" cy="3133725"/>
          </a:xfrm>
          <a:prstGeom prst="rect">
            <a:avLst/>
          </a:prstGeom>
          <a:noFill/>
          <a:ln w="9525">
            <a:noFill/>
            <a:miter lim="800000"/>
            <a:headEnd/>
            <a:tailEnd/>
          </a:ln>
        </p:spPr>
      </p:pic>
    </p:spTree>
    <p:extLst>
      <p:ext uri="{BB962C8B-B14F-4D97-AF65-F5344CB8AC3E}">
        <p14:creationId xmlns:p14="http://schemas.microsoft.com/office/powerpoint/2010/main" val="76163180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4"/>
          <p:cNvSpPr txBox="1">
            <a:spLocks noChangeArrowheads="1"/>
          </p:cNvSpPr>
          <p:nvPr/>
        </p:nvSpPr>
        <p:spPr bwMode="auto">
          <a:xfrm>
            <a:off x="684213" y="549275"/>
            <a:ext cx="8208962" cy="1920875"/>
          </a:xfrm>
          <a:prstGeom prst="rect">
            <a:avLst/>
          </a:prstGeom>
          <a:noFill/>
          <a:ln w="9525">
            <a:noFill/>
            <a:miter lim="800000"/>
            <a:headEnd/>
            <a:tailEnd/>
          </a:ln>
        </p:spPr>
        <p:txBody>
          <a:bodyPr>
            <a:prstTxWarp prst="textNoShape">
              <a:avLst/>
            </a:prstTxWarp>
            <a:spAutoFit/>
          </a:bodyPr>
          <a:lstStyle/>
          <a:p>
            <a:r>
              <a:rPr lang="fr-FR" sz="4000">
                <a:solidFill>
                  <a:srgbClr val="DDDDDD"/>
                </a:solidFill>
                <a:latin typeface="Comic Sans MS" pitchFamily="-112" charset="0"/>
              </a:rPr>
              <a:t>L’Humanité (dont la France) peut-elle se payer le luxe de financer la recherche non finalisée ?</a:t>
            </a:r>
          </a:p>
        </p:txBody>
      </p:sp>
      <p:pic>
        <p:nvPicPr>
          <p:cNvPr id="196611" name="Picture 7" descr="Cours_Bidochon"/>
          <p:cNvPicPr>
            <a:picLocks noChangeAspect="1" noChangeArrowheads="1"/>
          </p:cNvPicPr>
          <p:nvPr/>
        </p:nvPicPr>
        <p:blipFill>
          <a:blip r:embed="rId3"/>
          <a:srcRect/>
          <a:stretch>
            <a:fillRect/>
          </a:stretch>
        </p:blipFill>
        <p:spPr bwMode="auto">
          <a:xfrm>
            <a:off x="3924300" y="3284538"/>
            <a:ext cx="3457575" cy="3308350"/>
          </a:xfrm>
          <a:prstGeom prst="rect">
            <a:avLst/>
          </a:prstGeom>
          <a:noFill/>
          <a:ln w="9525">
            <a:noFill/>
            <a:miter lim="800000"/>
            <a:headEnd/>
            <a:tailEnd/>
          </a:ln>
        </p:spPr>
      </p:pic>
    </p:spTree>
    <p:extLst>
      <p:ext uri="{BB962C8B-B14F-4D97-AF65-F5344CB8AC3E}">
        <p14:creationId xmlns:p14="http://schemas.microsoft.com/office/powerpoint/2010/main" val="346922813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4"/>
          <p:cNvSpPr txBox="1">
            <a:spLocks noChangeArrowheads="1"/>
          </p:cNvSpPr>
          <p:nvPr/>
        </p:nvSpPr>
        <p:spPr bwMode="auto">
          <a:xfrm>
            <a:off x="395288" y="404813"/>
            <a:ext cx="8497887" cy="2287587"/>
          </a:xfrm>
          <a:prstGeom prst="rect">
            <a:avLst/>
          </a:prstGeom>
          <a:noFill/>
          <a:ln w="9525">
            <a:noFill/>
            <a:miter lim="800000"/>
            <a:headEnd/>
            <a:tailEnd/>
          </a:ln>
        </p:spPr>
        <p:txBody>
          <a:bodyPr>
            <a:prstTxWarp prst="textNoShape">
              <a:avLst/>
            </a:prstTxWarp>
            <a:spAutoFit/>
          </a:bodyPr>
          <a:lstStyle/>
          <a:p>
            <a:r>
              <a:rPr lang="fr-FR" sz="4800">
                <a:solidFill>
                  <a:srgbClr val="DDDDDD"/>
                </a:solidFill>
                <a:latin typeface="Comic Sans MS" pitchFamily="-112" charset="0"/>
              </a:rPr>
              <a:t>A cela, nous avons chacun notre réponse. La recherche française est en mutation.</a:t>
            </a:r>
          </a:p>
        </p:txBody>
      </p:sp>
      <p:pic>
        <p:nvPicPr>
          <p:cNvPr id="198659" name="Picture 5" descr="bonsang"/>
          <p:cNvPicPr>
            <a:picLocks noChangeAspect="1" noChangeArrowheads="1"/>
          </p:cNvPicPr>
          <p:nvPr/>
        </p:nvPicPr>
        <p:blipFill>
          <a:blip r:embed="rId3"/>
          <a:srcRect/>
          <a:stretch>
            <a:fillRect/>
          </a:stretch>
        </p:blipFill>
        <p:spPr bwMode="auto">
          <a:xfrm>
            <a:off x="3708400" y="3429000"/>
            <a:ext cx="3621088" cy="3027363"/>
          </a:xfrm>
          <a:prstGeom prst="rect">
            <a:avLst/>
          </a:prstGeom>
          <a:noFill/>
          <a:ln w="9525">
            <a:noFill/>
            <a:miter lim="800000"/>
            <a:headEnd/>
            <a:tailEnd/>
          </a:ln>
        </p:spPr>
      </p:pic>
    </p:spTree>
    <p:extLst>
      <p:ext uri="{BB962C8B-B14F-4D97-AF65-F5344CB8AC3E}">
        <p14:creationId xmlns:p14="http://schemas.microsoft.com/office/powerpoint/2010/main" val="39961476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5384" y="1752600"/>
            <a:ext cx="8157360" cy="3970318"/>
          </a:xfrm>
          <a:prstGeom prst="rect">
            <a:avLst/>
          </a:prstGeom>
          <a:noFill/>
        </p:spPr>
        <p:txBody>
          <a:bodyPr wrap="square" rtlCol="0">
            <a:spAutoFit/>
          </a:bodyPr>
          <a:lstStyle/>
          <a:p>
            <a:r>
              <a:rPr lang="fr-FR" sz="3600" dirty="0" err="1" smtClean="0"/>
              <a:t>During</a:t>
            </a:r>
            <a:r>
              <a:rPr lang="fr-FR" sz="3600" dirty="0" smtClean="0"/>
              <a:t> the </a:t>
            </a:r>
            <a:r>
              <a:rPr lang="fr-FR" sz="3600" dirty="0" err="1" smtClean="0"/>
              <a:t>event</a:t>
            </a:r>
            <a:r>
              <a:rPr lang="fr-FR" sz="3600" dirty="0" smtClean="0"/>
              <a:t> </a:t>
            </a:r>
            <a:r>
              <a:rPr lang="fr-FR" sz="3600" dirty="0" err="1" smtClean="0"/>
              <a:t>from</a:t>
            </a:r>
            <a:r>
              <a:rPr lang="fr-FR" sz="3600" dirty="0" smtClean="0"/>
              <a:t> March 8 to March 10, 2011, the </a:t>
            </a:r>
            <a:r>
              <a:rPr lang="fr-FR" sz="3600" dirty="0" err="1" smtClean="0"/>
              <a:t>thermosphere</a:t>
            </a:r>
            <a:r>
              <a:rPr lang="fr-FR" sz="3600" dirty="0" smtClean="0"/>
              <a:t> </a:t>
            </a:r>
            <a:r>
              <a:rPr lang="fr-FR" sz="3600" dirty="0" err="1" smtClean="0"/>
              <a:t>absorbed</a:t>
            </a:r>
            <a:r>
              <a:rPr lang="fr-FR" sz="3600" dirty="0" smtClean="0"/>
              <a:t> about 26 billion kWh of </a:t>
            </a:r>
            <a:r>
              <a:rPr lang="fr-FR" sz="3600" dirty="0" err="1" smtClean="0"/>
              <a:t>energy</a:t>
            </a:r>
            <a:r>
              <a:rPr lang="fr-FR" sz="3600" dirty="0" smtClean="0"/>
              <a:t> (Phillips, 2012) (26E12, or 26 TW). This </a:t>
            </a:r>
            <a:r>
              <a:rPr lang="fr-FR" sz="3600" dirty="0" err="1" smtClean="0"/>
              <a:t>represents</a:t>
            </a:r>
            <a:r>
              <a:rPr lang="fr-FR" sz="3600" dirty="0" smtClean="0"/>
              <a:t> 5% of French </a:t>
            </a:r>
            <a:r>
              <a:rPr lang="fr-FR" sz="3600" dirty="0" err="1" smtClean="0"/>
              <a:t>electricity</a:t>
            </a:r>
            <a:r>
              <a:rPr lang="fr-FR" sz="3600" dirty="0" smtClean="0"/>
              <a:t> production (about 506 TW in 2011).</a:t>
            </a:r>
          </a:p>
          <a:p>
            <a:endParaRPr lang="fr-FR" sz="3600" dirty="0" smtClean="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8" name="allspot[1].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320800" y="177800"/>
            <a:ext cx="6502400" cy="6502400"/>
          </a:xfrm>
          <a:prstGeom prst="rect">
            <a:avLst/>
          </a:prstGeom>
          <a:ln>
            <a:solidFill>
              <a:schemeClr val="tx1"/>
            </a:solidFill>
          </a:ln>
        </p:spPr>
      </p:pic>
      <p:sp>
        <p:nvSpPr>
          <p:cNvPr id="9" name="Text Box 3"/>
          <p:cNvSpPr txBox="1">
            <a:spLocks noChangeArrowheads="1"/>
          </p:cNvSpPr>
          <p:nvPr/>
        </p:nvSpPr>
        <p:spPr bwMode="auto">
          <a:xfrm>
            <a:off x="7032620" y="6557089"/>
            <a:ext cx="1924200" cy="553998"/>
          </a:xfrm>
          <a:prstGeom prst="rect">
            <a:avLst/>
          </a:prstGeom>
          <a:noFill/>
          <a:ln w="9525">
            <a:noFill/>
            <a:miter lim="800000"/>
            <a:headEnd/>
            <a:tailEnd/>
          </a:ln>
        </p:spPr>
        <p:txBody>
          <a:bodyPr wrap="none">
            <a:prstTxWarp prst="textNoShape">
              <a:avLst/>
            </a:prstTxWarp>
            <a:spAutoFit/>
          </a:bodyPr>
          <a:lstStyle/>
          <a:p>
            <a:r>
              <a:rPr lang="fr-FR" sz="1000" dirty="0" smtClean="0">
                <a:solidFill>
                  <a:srgbClr val="FFCC99"/>
                </a:solidFill>
              </a:rPr>
              <a:t>SOHO / ESA /NASA </a:t>
            </a:r>
            <a:r>
              <a:rPr lang="en-GB" sz="1200" dirty="0" err="1" smtClean="0">
                <a:solidFill>
                  <a:schemeClr val="accent6">
                    <a:lumMod val="40000"/>
                    <a:lumOff val="60000"/>
                  </a:schemeClr>
                </a:solidFill>
              </a:rPr>
              <a:t>allspot.mpg</a:t>
            </a:r>
            <a:endParaRPr lang="en-GB" dirty="0" smtClean="0">
              <a:solidFill>
                <a:schemeClr val="accent6">
                  <a:lumMod val="40000"/>
                  <a:lumOff val="60000"/>
                </a:schemeClr>
              </a:solidFill>
            </a:endParaRPr>
          </a:p>
          <a:p>
            <a:endParaRPr lang="fr-FR" dirty="0">
              <a:solidFill>
                <a:srgbClr val="FFCC99"/>
              </a:solidFill>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ACHES"/>
          <p:cNvPicPr>
            <a:picLocks noChangeAspect="1" noChangeArrowheads="1"/>
          </p:cNvPicPr>
          <p:nvPr/>
        </p:nvPicPr>
        <p:blipFill>
          <a:blip r:embed="rId3"/>
          <a:srcRect t="3574" b="3513"/>
          <a:stretch>
            <a:fillRect/>
          </a:stretch>
        </p:blipFill>
        <p:spPr bwMode="auto">
          <a:xfrm>
            <a:off x="0" y="0"/>
            <a:ext cx="9144000" cy="5943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nspotsForm.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 y="221597"/>
            <a:ext cx="9150535" cy="623900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5384" y="1752600"/>
            <a:ext cx="8157360" cy="1754327"/>
          </a:xfrm>
          <a:prstGeom prst="rect">
            <a:avLst/>
          </a:prstGeom>
          <a:noFill/>
        </p:spPr>
        <p:txBody>
          <a:bodyPr wrap="square" rtlCol="0">
            <a:spAutoFit/>
          </a:bodyPr>
          <a:lstStyle/>
          <a:p>
            <a:r>
              <a:rPr lang="fr-FR" sz="3600" dirty="0" smtClean="0"/>
              <a:t>Comment caractériser l’activité solaire ?</a:t>
            </a:r>
          </a:p>
          <a:p>
            <a:r>
              <a:rPr lang="fr-FR" sz="3600" dirty="0" smtClean="0"/>
              <a:t>Ri, f10.7 </a:t>
            </a:r>
            <a:r>
              <a:rPr lang="mr-IN" sz="3600" dirty="0" smtClean="0"/>
              <a:t>…</a:t>
            </a:r>
            <a:endParaRPr lang="fr-FR" sz="3600" dirty="0" smtClean="0"/>
          </a:p>
          <a:p>
            <a:endParaRPr lang="fr-FR" sz="3600" dirty="0" smtClean="0"/>
          </a:p>
        </p:txBody>
      </p:sp>
    </p:spTree>
    <p:extLst>
      <p:ext uri="{BB962C8B-B14F-4D97-AF65-F5344CB8AC3E}">
        <p14:creationId xmlns:p14="http://schemas.microsoft.com/office/powerpoint/2010/main" val="78541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p:cNvPicPr>
            <a:picLocks noChangeAspect="1" noChangeArrowheads="1"/>
          </p:cNvPicPr>
          <p:nvPr/>
        </p:nvPicPr>
        <p:blipFill>
          <a:blip r:embed="rId3"/>
          <a:srcRect l="3363" t="14008" r="39880" b="30199"/>
          <a:stretch>
            <a:fillRect/>
          </a:stretch>
        </p:blipFill>
        <p:spPr bwMode="auto">
          <a:xfrm>
            <a:off x="1117507" y="1644744"/>
            <a:ext cx="6054725" cy="4464050"/>
          </a:xfrm>
          <a:prstGeom prst="rect">
            <a:avLst/>
          </a:prstGeom>
          <a:noFill/>
          <a:ln w="9525">
            <a:noFill/>
            <a:miter lim="800000"/>
            <a:headEnd/>
            <a:tailEnd/>
          </a:ln>
        </p:spPr>
      </p:pic>
      <p:sp>
        <p:nvSpPr>
          <p:cNvPr id="5" name="ZoneTexte 4"/>
          <p:cNvSpPr txBox="1"/>
          <p:nvPr/>
        </p:nvSpPr>
        <p:spPr>
          <a:xfrm>
            <a:off x="2943412" y="762000"/>
            <a:ext cx="3568029" cy="646331"/>
          </a:xfrm>
          <a:prstGeom prst="rect">
            <a:avLst/>
          </a:prstGeom>
          <a:noFill/>
        </p:spPr>
        <p:txBody>
          <a:bodyPr wrap="none" rtlCol="0">
            <a:spAutoFit/>
          </a:bodyPr>
          <a:lstStyle/>
          <a:p>
            <a:r>
              <a:rPr lang="fr-FR" dirty="0" smtClean="0">
                <a:solidFill>
                  <a:srgbClr val="F2F2F2"/>
                </a:solidFill>
              </a:rPr>
              <a:t>Indice de Wolf : R = k(10G+T)</a:t>
            </a:r>
          </a:p>
          <a:p>
            <a:r>
              <a:rPr lang="fr-FR" dirty="0" smtClean="0">
                <a:solidFill>
                  <a:srgbClr val="F2F2F2"/>
                </a:solidFill>
              </a:rPr>
              <a:t>Réévalué en 2015 (</a:t>
            </a:r>
            <a:r>
              <a:rPr lang="fr-FR" dirty="0" err="1" smtClean="0">
                <a:solidFill>
                  <a:srgbClr val="F2F2F2"/>
                </a:solidFill>
              </a:rPr>
              <a:t>Clette</a:t>
            </a:r>
            <a:r>
              <a:rPr lang="fr-FR" dirty="0" smtClean="0">
                <a:solidFill>
                  <a:srgbClr val="F2F2F2"/>
                </a:solidFill>
              </a:rPr>
              <a:t> et Lefèvre)</a:t>
            </a:r>
          </a:p>
        </p:txBody>
      </p:sp>
    </p:spTree>
    <p:extLst>
      <p:ext uri="{BB962C8B-B14F-4D97-AF65-F5344CB8AC3E}">
        <p14:creationId xmlns:p14="http://schemas.microsoft.com/office/powerpoint/2010/main" val="15409777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943412" y="762000"/>
            <a:ext cx="3568029" cy="369332"/>
          </a:xfrm>
          <a:prstGeom prst="rect">
            <a:avLst/>
          </a:prstGeom>
          <a:noFill/>
        </p:spPr>
        <p:txBody>
          <a:bodyPr wrap="none" rtlCol="0">
            <a:spAutoFit/>
          </a:bodyPr>
          <a:lstStyle/>
          <a:p>
            <a:r>
              <a:rPr lang="fr-FR" dirty="0" smtClean="0">
                <a:solidFill>
                  <a:srgbClr val="F2F2F2"/>
                </a:solidFill>
              </a:rPr>
              <a:t>Réévalué en 2015 (</a:t>
            </a:r>
            <a:r>
              <a:rPr lang="fr-FR" dirty="0" err="1" smtClean="0">
                <a:solidFill>
                  <a:srgbClr val="F2F2F2"/>
                </a:solidFill>
              </a:rPr>
              <a:t>Clette</a:t>
            </a:r>
            <a:r>
              <a:rPr lang="fr-FR" dirty="0" smtClean="0">
                <a:solidFill>
                  <a:srgbClr val="F2F2F2"/>
                </a:solidFill>
              </a:rPr>
              <a:t> et Lefèvre)</a:t>
            </a:r>
          </a:p>
        </p:txBody>
      </p:sp>
      <p:pic>
        <p:nvPicPr>
          <p:cNvPr id="4" name="Image 3" descr="New SN.png"/>
          <p:cNvPicPr>
            <a:picLocks noChangeAspect="1"/>
          </p:cNvPicPr>
          <p:nvPr/>
        </p:nvPicPr>
        <p:blipFill>
          <a:blip r:embed="rId3"/>
          <a:stretch>
            <a:fillRect/>
          </a:stretch>
        </p:blipFill>
        <p:spPr>
          <a:xfrm>
            <a:off x="245969" y="1744663"/>
            <a:ext cx="8651502" cy="2943914"/>
          </a:xfrm>
          <a:prstGeom prst="rect">
            <a:avLst/>
          </a:prstGeom>
        </p:spPr>
      </p:pic>
    </p:spTree>
    <p:extLst>
      <p:ext uri="{BB962C8B-B14F-4D97-AF65-F5344CB8AC3E}">
        <p14:creationId xmlns:p14="http://schemas.microsoft.com/office/powerpoint/2010/main" val="28337954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apillon1.gif"/>
          <p:cNvPicPr>
            <a:picLocks noChangeAspect="1"/>
          </p:cNvPicPr>
          <p:nvPr/>
        </p:nvPicPr>
        <p:blipFill>
          <a:blip r:embed="rId2"/>
          <a:stretch>
            <a:fillRect/>
          </a:stretch>
        </p:blipFill>
        <p:spPr>
          <a:xfrm>
            <a:off x="0" y="191844"/>
            <a:ext cx="9144000" cy="615791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707428"/>
            <a:ext cx="7864434" cy="4527872"/>
          </a:xfrm>
        </p:spPr>
        <p:txBody>
          <a:bodyPr>
            <a:normAutofit/>
          </a:bodyPr>
          <a:lstStyle/>
          <a:p>
            <a:r>
              <a:rPr lang="fr-FR" dirty="0" smtClean="0"/>
              <a:t>Isabelle vous a déjà montré la formation et l’évolution du Soleil. Je vais revenir sur le Soleil, mais dans l’optique de la météorologie de l’espace</a:t>
            </a:r>
            <a:endParaRPr lang="fr-FR" dirty="0"/>
          </a:p>
        </p:txBody>
      </p:sp>
    </p:spTree>
    <p:extLst>
      <p:ext uri="{BB962C8B-B14F-4D97-AF65-F5344CB8AC3E}">
        <p14:creationId xmlns:p14="http://schemas.microsoft.com/office/powerpoint/2010/main" val="2001675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01-05 à 11.27.14.png"/>
          <p:cNvPicPr>
            <a:picLocks noChangeAspect="1"/>
          </p:cNvPicPr>
          <p:nvPr/>
        </p:nvPicPr>
        <p:blipFill>
          <a:blip r:embed="rId2"/>
          <a:stretch>
            <a:fillRect/>
          </a:stretch>
        </p:blipFill>
        <p:spPr>
          <a:xfrm>
            <a:off x="0" y="666750"/>
            <a:ext cx="9144000" cy="5972175"/>
          </a:xfrm>
          <a:prstGeom prst="rect">
            <a:avLst/>
          </a:prstGeom>
        </p:spPr>
      </p:pic>
    </p:spTree>
    <p:extLst>
      <p:ext uri="{BB962C8B-B14F-4D97-AF65-F5344CB8AC3E}">
        <p14:creationId xmlns:p14="http://schemas.microsoft.com/office/powerpoint/2010/main" val="2931058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6-01-05 à 11.29.35.png"/>
          <p:cNvPicPr>
            <a:picLocks noChangeAspect="1"/>
          </p:cNvPicPr>
          <p:nvPr/>
        </p:nvPicPr>
        <p:blipFill>
          <a:blip r:embed="rId2"/>
          <a:stretch>
            <a:fillRect/>
          </a:stretch>
        </p:blipFill>
        <p:spPr>
          <a:xfrm>
            <a:off x="0" y="324076"/>
            <a:ext cx="9144000" cy="5651501"/>
          </a:xfrm>
          <a:prstGeom prst="rect">
            <a:avLst/>
          </a:prstGeom>
        </p:spPr>
      </p:pic>
    </p:spTree>
    <p:extLst>
      <p:ext uri="{BB962C8B-B14F-4D97-AF65-F5344CB8AC3E}">
        <p14:creationId xmlns:p14="http://schemas.microsoft.com/office/powerpoint/2010/main" val="2119481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01-05 à 11.30.03.png"/>
          <p:cNvPicPr>
            <a:picLocks noChangeAspect="1"/>
          </p:cNvPicPr>
          <p:nvPr/>
        </p:nvPicPr>
        <p:blipFill>
          <a:blip r:embed="rId2"/>
          <a:stretch>
            <a:fillRect/>
          </a:stretch>
        </p:blipFill>
        <p:spPr>
          <a:xfrm>
            <a:off x="19050" y="139700"/>
            <a:ext cx="9144000" cy="6096000"/>
          </a:xfrm>
          <a:prstGeom prst="rect">
            <a:avLst/>
          </a:prstGeom>
        </p:spPr>
      </p:pic>
    </p:spTree>
    <p:extLst>
      <p:ext uri="{BB962C8B-B14F-4D97-AF65-F5344CB8AC3E}">
        <p14:creationId xmlns:p14="http://schemas.microsoft.com/office/powerpoint/2010/main" val="2619176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apillon_magnetique.bmp"/>
          <p:cNvPicPr>
            <a:picLocks noChangeAspect="1"/>
          </p:cNvPicPr>
          <p:nvPr/>
        </p:nvPicPr>
        <p:blipFill>
          <a:blip r:embed="rId2"/>
          <a:stretch>
            <a:fillRect/>
          </a:stretch>
        </p:blipFill>
        <p:spPr>
          <a:xfrm>
            <a:off x="89986" y="722009"/>
            <a:ext cx="9011993" cy="3801422"/>
          </a:xfrm>
          <a:prstGeom prst="rect">
            <a:avLst/>
          </a:prstGeom>
        </p:spPr>
      </p:pic>
      <p:cxnSp>
        <p:nvCxnSpPr>
          <p:cNvPr id="4" name="Connecteur droit avec flèche 3"/>
          <p:cNvCxnSpPr/>
          <p:nvPr/>
        </p:nvCxnSpPr>
        <p:spPr>
          <a:xfrm>
            <a:off x="946151" y="4608661"/>
            <a:ext cx="2301450" cy="85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 name="Connecteur droit avec flèche 4"/>
          <p:cNvCxnSpPr/>
          <p:nvPr/>
        </p:nvCxnSpPr>
        <p:spPr>
          <a:xfrm>
            <a:off x="946151" y="5325984"/>
            <a:ext cx="2301450" cy="85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 name="Connecteur droit avec flèche 5"/>
          <p:cNvCxnSpPr/>
          <p:nvPr/>
        </p:nvCxnSpPr>
        <p:spPr>
          <a:xfrm>
            <a:off x="3230553" y="5325984"/>
            <a:ext cx="2301450" cy="85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869434" y="4653685"/>
            <a:ext cx="2597135" cy="369332"/>
          </a:xfrm>
          <a:prstGeom prst="rect">
            <a:avLst/>
          </a:prstGeom>
          <a:noFill/>
        </p:spPr>
        <p:txBody>
          <a:bodyPr wrap="none" rtlCol="0">
            <a:spAutoFit/>
          </a:bodyPr>
          <a:lstStyle/>
          <a:p>
            <a:r>
              <a:rPr lang="fr-FR" dirty="0" smtClean="0"/>
              <a:t>Cycle solaire (10 à 13 ans)</a:t>
            </a:r>
            <a:endParaRPr lang="fr-FR" dirty="0"/>
          </a:p>
        </p:txBody>
      </p:sp>
      <p:sp>
        <p:nvSpPr>
          <p:cNvPr id="8" name="ZoneTexte 7"/>
          <p:cNvSpPr txBox="1"/>
          <p:nvPr/>
        </p:nvSpPr>
        <p:spPr>
          <a:xfrm>
            <a:off x="1949033" y="5454864"/>
            <a:ext cx="3102081" cy="369332"/>
          </a:xfrm>
          <a:prstGeom prst="rect">
            <a:avLst/>
          </a:prstGeom>
          <a:noFill/>
        </p:spPr>
        <p:txBody>
          <a:bodyPr wrap="none" rtlCol="0">
            <a:spAutoFit/>
          </a:bodyPr>
          <a:lstStyle/>
          <a:p>
            <a:r>
              <a:rPr lang="fr-FR" dirty="0" smtClean="0"/>
              <a:t>Cycle magnétique (20 à 26 ans)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5-09-05 à 23.10.37.png"/>
          <p:cNvPicPr>
            <a:picLocks noChangeAspect="1"/>
          </p:cNvPicPr>
          <p:nvPr/>
        </p:nvPicPr>
        <p:blipFill>
          <a:blip r:embed="rId2"/>
          <a:stretch>
            <a:fillRect/>
          </a:stretch>
        </p:blipFill>
        <p:spPr>
          <a:xfrm>
            <a:off x="269074" y="1166813"/>
            <a:ext cx="8726731" cy="3793704"/>
          </a:xfrm>
          <a:prstGeom prst="rect">
            <a:avLst/>
          </a:prstGeom>
        </p:spPr>
      </p:pic>
      <p:sp>
        <p:nvSpPr>
          <p:cNvPr id="3" name="ZoneTexte 2"/>
          <p:cNvSpPr txBox="1"/>
          <p:nvPr/>
        </p:nvSpPr>
        <p:spPr>
          <a:xfrm>
            <a:off x="1949033" y="5454864"/>
            <a:ext cx="6316040" cy="646331"/>
          </a:xfrm>
          <a:prstGeom prst="rect">
            <a:avLst/>
          </a:prstGeom>
          <a:noFill/>
        </p:spPr>
        <p:txBody>
          <a:bodyPr wrap="none" rtlCol="0">
            <a:spAutoFit/>
          </a:bodyPr>
          <a:lstStyle/>
          <a:p>
            <a:r>
              <a:rPr lang="fr-FR" dirty="0" smtClean="0"/>
              <a:t>Si vous avez appris (comme moi) qu’un cycle solaire dure 11 ans…</a:t>
            </a:r>
          </a:p>
          <a:p>
            <a:r>
              <a:rPr lang="fr-FR" dirty="0" smtClean="0"/>
              <a:t>Oubliez le !</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ycl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17" y="667236"/>
            <a:ext cx="7781467" cy="5133229"/>
          </a:xfrm>
          <a:prstGeom prst="rect">
            <a:avLst/>
          </a:prstGeom>
        </p:spPr>
      </p:pic>
    </p:spTree>
    <p:extLst>
      <p:ext uri="{BB962C8B-B14F-4D97-AF65-F5344CB8AC3E}">
        <p14:creationId xmlns:p14="http://schemas.microsoft.com/office/powerpoint/2010/main" val="167551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descr="Image 2.png"/>
          <p:cNvPicPr>
            <a:picLocks noChangeAspect="1"/>
          </p:cNvPicPr>
          <p:nvPr/>
        </p:nvPicPr>
        <p:blipFill>
          <a:blip r:embed="rId2"/>
          <a:srcRect/>
          <a:stretch>
            <a:fillRect/>
          </a:stretch>
        </p:blipFill>
        <p:spPr bwMode="auto">
          <a:xfrm>
            <a:off x="1973263" y="446088"/>
            <a:ext cx="5197475" cy="5965825"/>
          </a:xfrm>
          <a:prstGeom prst="rect">
            <a:avLst/>
          </a:prstGeom>
          <a:noFill/>
          <a:ln w="9525">
            <a:noFill/>
            <a:miter lim="800000"/>
            <a:headEnd/>
            <a:tailEnd/>
          </a:ln>
        </p:spPr>
      </p:pic>
    </p:spTree>
    <p:extLst>
      <p:ext uri="{BB962C8B-B14F-4D97-AF65-F5344CB8AC3E}">
        <p14:creationId xmlns:p14="http://schemas.microsoft.com/office/powerpoint/2010/main" val="2872280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 1" descr="1-320851main_tsi2_full.jpg"/>
          <p:cNvPicPr>
            <a:picLocks noChangeAspect="1"/>
          </p:cNvPicPr>
          <p:nvPr/>
        </p:nvPicPr>
        <p:blipFill>
          <a:blip r:embed="rId2"/>
          <a:srcRect/>
          <a:stretch>
            <a:fillRect/>
          </a:stretch>
        </p:blipFill>
        <p:spPr bwMode="auto">
          <a:xfrm>
            <a:off x="1600200" y="381000"/>
            <a:ext cx="5943600" cy="4014788"/>
          </a:xfrm>
          <a:prstGeom prst="rect">
            <a:avLst/>
          </a:prstGeom>
          <a:noFill/>
          <a:ln w="9525">
            <a:noFill/>
            <a:miter lim="800000"/>
            <a:headEnd/>
            <a:tailEnd/>
          </a:ln>
        </p:spPr>
      </p:pic>
      <p:sp>
        <p:nvSpPr>
          <p:cNvPr id="57347" name="Text Box 7"/>
          <p:cNvSpPr txBox="1">
            <a:spLocks noChangeArrowheads="1"/>
          </p:cNvSpPr>
          <p:nvPr/>
        </p:nvSpPr>
        <p:spPr bwMode="auto">
          <a:xfrm>
            <a:off x="419100" y="4343400"/>
            <a:ext cx="8305800" cy="1570038"/>
          </a:xfrm>
          <a:prstGeom prst="rect">
            <a:avLst/>
          </a:prstGeom>
          <a:noFill/>
          <a:ln w="9525">
            <a:noFill/>
            <a:miter lim="800000"/>
            <a:headEnd/>
            <a:tailEnd/>
          </a:ln>
        </p:spPr>
        <p:txBody>
          <a:bodyPr>
            <a:prstTxWarp prst="textNoShape">
              <a:avLst/>
            </a:prstTxWarp>
            <a:spAutoFit/>
          </a:bodyPr>
          <a:lstStyle/>
          <a:p>
            <a:r>
              <a:rPr lang="fr-FR" sz="3200">
                <a:solidFill>
                  <a:srgbClr val="FFCC99"/>
                </a:solidFill>
              </a:rPr>
              <a:t>Le nombre de taches varie comme l’irradiance solaire : c’est une autre façon (historiquement, la première) de caractériser l’activité solaire</a:t>
            </a:r>
          </a:p>
        </p:txBody>
      </p:sp>
    </p:spTree>
    <p:extLst>
      <p:ext uri="{BB962C8B-B14F-4D97-AF65-F5344CB8AC3E}">
        <p14:creationId xmlns:p14="http://schemas.microsoft.com/office/powerpoint/2010/main" val="3730528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5"/>
          <p:cNvGrpSpPr>
            <a:grpSpLocks/>
          </p:cNvGrpSpPr>
          <p:nvPr/>
        </p:nvGrpSpPr>
        <p:grpSpPr bwMode="auto">
          <a:xfrm>
            <a:off x="1385888" y="423863"/>
            <a:ext cx="6592887" cy="4452937"/>
            <a:chOff x="1385888" y="423863"/>
            <a:chExt cx="6593044" cy="4452937"/>
          </a:xfrm>
        </p:grpSpPr>
        <p:pic>
          <p:nvPicPr>
            <p:cNvPr id="44037" name="Image 1" descr="1-320851main_tsi2_full.jpg"/>
            <p:cNvPicPr>
              <a:picLocks noChangeAspect="1"/>
            </p:cNvPicPr>
            <p:nvPr/>
          </p:nvPicPr>
          <p:blipFill>
            <a:blip r:embed="rId2"/>
            <a:srcRect/>
            <a:stretch>
              <a:fillRect/>
            </a:stretch>
          </p:blipFill>
          <p:spPr bwMode="auto">
            <a:xfrm>
              <a:off x="1385888" y="423863"/>
              <a:ext cx="6593044" cy="4452937"/>
            </a:xfrm>
            <a:prstGeom prst="rect">
              <a:avLst/>
            </a:prstGeom>
            <a:noFill/>
            <a:ln w="9525">
              <a:noFill/>
              <a:miter lim="800000"/>
              <a:headEnd/>
              <a:tailEnd/>
            </a:ln>
          </p:spPr>
        </p:pic>
        <p:sp>
          <p:nvSpPr>
            <p:cNvPr id="3" name="Rectangle 2"/>
            <p:cNvSpPr/>
            <p:nvPr/>
          </p:nvSpPr>
          <p:spPr>
            <a:xfrm>
              <a:off x="1868499" y="3657600"/>
              <a:ext cx="6096145" cy="8953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cxnSp>
          <p:nvCxnSpPr>
            <p:cNvPr id="5" name="Connecteur droit 4"/>
            <p:cNvCxnSpPr/>
            <p:nvPr/>
          </p:nvCxnSpPr>
          <p:spPr>
            <a:xfrm rot="5400000">
              <a:off x="6984354" y="3999706"/>
              <a:ext cx="1143000" cy="15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4035" name="ZoneTexte 6"/>
          <p:cNvSpPr txBox="1">
            <a:spLocks noChangeArrowheads="1"/>
          </p:cNvSpPr>
          <p:nvPr/>
        </p:nvSpPr>
        <p:spPr bwMode="auto">
          <a:xfrm>
            <a:off x="609600" y="4919663"/>
            <a:ext cx="7467600" cy="1200150"/>
          </a:xfrm>
          <a:prstGeom prst="rect">
            <a:avLst/>
          </a:prstGeom>
          <a:noFill/>
          <a:ln w="9525">
            <a:noFill/>
            <a:miter lim="800000"/>
            <a:headEnd/>
            <a:tailEnd/>
          </a:ln>
        </p:spPr>
        <p:txBody>
          <a:bodyPr>
            <a:prstTxWarp prst="textNoShape">
              <a:avLst/>
            </a:prstTxWarp>
            <a:spAutoFit/>
          </a:bodyPr>
          <a:lstStyle/>
          <a:p>
            <a:r>
              <a:rPr lang="fr-FR">
                <a:solidFill>
                  <a:srgbClr val="FFFFFF"/>
                </a:solidFill>
              </a:rPr>
              <a:t>Nous savons à présent que l’irradiance totale varie elle aussi comme le flux UV, mais en proportion bien moindre</a:t>
            </a:r>
            <a:endParaRPr lang="fr-FR">
              <a:solidFill>
                <a:schemeClr val="bg1"/>
              </a:solidFill>
            </a:endParaRPr>
          </a:p>
          <a:p>
            <a:r>
              <a:rPr lang="fr-FR">
                <a:solidFill>
                  <a:srgbClr val="FFFFFF"/>
                </a:solidFill>
              </a:rPr>
              <a:t> </a:t>
            </a:r>
          </a:p>
        </p:txBody>
      </p:sp>
      <p:sp>
        <p:nvSpPr>
          <p:cNvPr id="44036" name="ZoneTexte 2"/>
          <p:cNvSpPr txBox="1">
            <a:spLocks noChangeArrowheads="1"/>
          </p:cNvSpPr>
          <p:nvPr/>
        </p:nvSpPr>
        <p:spPr bwMode="auto">
          <a:xfrm>
            <a:off x="1600200" y="5722938"/>
            <a:ext cx="5867400" cy="830262"/>
          </a:xfrm>
          <a:prstGeom prst="rect">
            <a:avLst/>
          </a:prstGeom>
          <a:noFill/>
          <a:ln w="9525">
            <a:noFill/>
            <a:miter lim="800000"/>
            <a:headEnd/>
            <a:tailEnd/>
          </a:ln>
        </p:spPr>
        <p:txBody>
          <a:bodyPr>
            <a:prstTxWarp prst="textNoShape">
              <a:avLst/>
            </a:prstTxWarp>
            <a:spAutoFit/>
          </a:bodyPr>
          <a:lstStyle/>
          <a:p>
            <a:r>
              <a:rPr lang="fr-FR">
                <a:solidFill>
                  <a:srgbClr val="FFFFFF"/>
                </a:solidFill>
              </a:rPr>
              <a:t>C’est une seconde approche des cycles d’activité solaire.</a:t>
            </a:r>
          </a:p>
        </p:txBody>
      </p:sp>
    </p:spTree>
    <p:extLst>
      <p:ext uri="{BB962C8B-B14F-4D97-AF65-F5344CB8AC3E}">
        <p14:creationId xmlns:p14="http://schemas.microsoft.com/office/powerpoint/2010/main" val="3028471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2" descr="irrad031202.gif"/>
          <p:cNvPicPr>
            <a:picLocks noChangeAspect="1"/>
          </p:cNvPicPr>
          <p:nvPr/>
        </p:nvPicPr>
        <p:blipFill>
          <a:blip r:embed="rId2"/>
          <a:srcRect/>
          <a:stretch>
            <a:fillRect/>
          </a:stretch>
        </p:blipFill>
        <p:spPr bwMode="auto">
          <a:xfrm>
            <a:off x="1811338" y="304800"/>
            <a:ext cx="5521325" cy="4476750"/>
          </a:xfrm>
          <a:prstGeom prst="rect">
            <a:avLst/>
          </a:prstGeom>
          <a:noFill/>
          <a:ln w="9525">
            <a:noFill/>
            <a:miter lim="800000"/>
            <a:headEnd/>
            <a:tailEnd/>
          </a:ln>
        </p:spPr>
      </p:pic>
      <p:sp>
        <p:nvSpPr>
          <p:cNvPr id="45059" name="ZoneTexte 2"/>
          <p:cNvSpPr txBox="1">
            <a:spLocks noChangeArrowheads="1"/>
          </p:cNvSpPr>
          <p:nvPr/>
        </p:nvSpPr>
        <p:spPr bwMode="auto">
          <a:xfrm>
            <a:off x="838200" y="4724400"/>
            <a:ext cx="7467600" cy="830263"/>
          </a:xfrm>
          <a:prstGeom prst="rect">
            <a:avLst/>
          </a:prstGeom>
          <a:noFill/>
          <a:ln w="9525">
            <a:noFill/>
            <a:miter lim="800000"/>
            <a:headEnd/>
            <a:tailEnd/>
          </a:ln>
        </p:spPr>
        <p:txBody>
          <a:bodyPr>
            <a:prstTxWarp prst="textNoShape">
              <a:avLst/>
            </a:prstTxWarp>
            <a:spAutoFit/>
          </a:bodyPr>
          <a:lstStyle/>
          <a:p>
            <a:r>
              <a:rPr lang="fr-FR">
                <a:solidFill>
                  <a:srgbClr val="FFFFFF"/>
                </a:solidFill>
              </a:rPr>
              <a:t>Cependant, l’étude des données brutes appelle la prudence</a:t>
            </a:r>
            <a:endParaRPr lang="fr-FR">
              <a:solidFill>
                <a:schemeClr val="bg1"/>
              </a:solidFill>
            </a:endParaRPr>
          </a:p>
          <a:p>
            <a:r>
              <a:rPr lang="fr-FR">
                <a:solidFill>
                  <a:srgbClr val="FFFFFF"/>
                </a:solidFill>
              </a:rPr>
              <a:t> </a:t>
            </a:r>
          </a:p>
        </p:txBody>
      </p:sp>
    </p:spTree>
    <p:extLst>
      <p:ext uri="{BB962C8B-B14F-4D97-AF65-F5344CB8AC3E}">
        <p14:creationId xmlns:p14="http://schemas.microsoft.com/office/powerpoint/2010/main" val="2104096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4" name="Flare_Juin2011.mp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969817" y="341432"/>
            <a:ext cx="5539728" cy="553972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1" descr="106537-004-E195C628.gif"/>
          <p:cNvPicPr>
            <a:picLocks noChangeAspect="1"/>
          </p:cNvPicPr>
          <p:nvPr/>
        </p:nvPicPr>
        <p:blipFill>
          <a:blip r:embed="rId2"/>
          <a:srcRect/>
          <a:stretch>
            <a:fillRect/>
          </a:stretch>
        </p:blipFill>
        <p:spPr bwMode="auto">
          <a:xfrm>
            <a:off x="1397000" y="533400"/>
            <a:ext cx="6350000" cy="3810000"/>
          </a:xfrm>
          <a:prstGeom prst="rect">
            <a:avLst/>
          </a:prstGeom>
          <a:noFill/>
          <a:ln w="9525">
            <a:noFill/>
            <a:miter lim="800000"/>
            <a:headEnd/>
            <a:tailEnd/>
          </a:ln>
        </p:spPr>
      </p:pic>
      <p:sp>
        <p:nvSpPr>
          <p:cNvPr id="46083" name="ZoneTexte 2"/>
          <p:cNvSpPr txBox="1">
            <a:spLocks noChangeArrowheads="1"/>
          </p:cNvSpPr>
          <p:nvPr/>
        </p:nvSpPr>
        <p:spPr bwMode="auto">
          <a:xfrm>
            <a:off x="1371600" y="4800600"/>
            <a:ext cx="6134100" cy="830263"/>
          </a:xfrm>
          <a:prstGeom prst="rect">
            <a:avLst/>
          </a:prstGeom>
          <a:noFill/>
          <a:ln w="9525">
            <a:noFill/>
            <a:miter lim="800000"/>
            <a:headEnd/>
            <a:tailEnd/>
          </a:ln>
        </p:spPr>
        <p:txBody>
          <a:bodyPr>
            <a:prstTxWarp prst="textNoShape">
              <a:avLst/>
            </a:prstTxWarp>
            <a:spAutoFit/>
          </a:bodyPr>
          <a:lstStyle/>
          <a:p>
            <a:r>
              <a:rPr lang="fr-FR">
                <a:solidFill>
                  <a:srgbClr val="FFFFFF"/>
                </a:solidFill>
              </a:rPr>
              <a:t>Et rendre critique quant à son interprétation pour l’explication du réchauffement atmosphérique</a:t>
            </a:r>
          </a:p>
        </p:txBody>
      </p:sp>
    </p:spTree>
    <p:extLst>
      <p:ext uri="{BB962C8B-B14F-4D97-AF65-F5344CB8AC3E}">
        <p14:creationId xmlns:p14="http://schemas.microsoft.com/office/powerpoint/2010/main" val="3309680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magnet_carpet.gif"/>
          <p:cNvPicPr>
            <a:picLocks noChangeAspect="1"/>
          </p:cNvPicPr>
          <p:nvPr/>
        </p:nvPicPr>
        <p:blipFill>
          <a:blip r:embed="rId2"/>
          <a:stretch>
            <a:fillRect/>
          </a:stretch>
        </p:blipFill>
        <p:spPr>
          <a:xfrm>
            <a:off x="864487" y="417547"/>
            <a:ext cx="7606059" cy="5718443"/>
          </a:xfrm>
          <a:prstGeom prst="rect">
            <a:avLst/>
          </a:prstGeom>
        </p:spPr>
      </p:pic>
      <p:sp>
        <p:nvSpPr>
          <p:cNvPr id="3" name="ZoneTexte 2"/>
          <p:cNvSpPr txBox="1"/>
          <p:nvPr/>
        </p:nvSpPr>
        <p:spPr>
          <a:xfrm>
            <a:off x="864487" y="6291900"/>
            <a:ext cx="1893930" cy="369332"/>
          </a:xfrm>
          <a:prstGeom prst="rect">
            <a:avLst/>
          </a:prstGeom>
          <a:noFill/>
        </p:spPr>
        <p:txBody>
          <a:bodyPr wrap="none" rtlCol="0">
            <a:spAutoFit/>
          </a:bodyPr>
          <a:lstStyle/>
          <a:p>
            <a:r>
              <a:rPr lang="fr-FR" dirty="0" smtClean="0"/>
              <a:t>Tahar </a:t>
            </a:r>
            <a:r>
              <a:rPr lang="fr-FR" dirty="0" err="1" smtClean="0"/>
              <a:t>Amari</a:t>
            </a:r>
            <a:r>
              <a:rPr lang="fr-FR" dirty="0" smtClean="0"/>
              <a:t>, 2015</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che_20010727.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sp>
        <p:nvSpPr>
          <p:cNvPr id="8" name="Text Box 2"/>
          <p:cNvSpPr txBox="1">
            <a:spLocks noChangeArrowheads="1"/>
          </p:cNvSpPr>
          <p:nvPr/>
        </p:nvSpPr>
        <p:spPr bwMode="auto">
          <a:xfrm>
            <a:off x="1035117" y="138608"/>
            <a:ext cx="7414926" cy="769441"/>
          </a:xfrm>
          <a:prstGeom prst="rect">
            <a:avLst/>
          </a:prstGeom>
          <a:noFill/>
          <a:ln w="9525">
            <a:noFill/>
            <a:miter lim="800000"/>
            <a:headEnd/>
            <a:tailEnd/>
          </a:ln>
        </p:spPr>
        <p:txBody>
          <a:bodyPr wrap="square">
            <a:prstTxWarp prst="textNoShape">
              <a:avLst/>
            </a:prstTxWarp>
            <a:spAutoFit/>
          </a:bodyPr>
          <a:lstStyle/>
          <a:p>
            <a:r>
              <a:rPr lang="fr-FR" sz="4400" dirty="0" smtClean="0">
                <a:solidFill>
                  <a:schemeClr val="bg1"/>
                </a:solidFill>
              </a:rPr>
              <a:t>17 mars 2018</a:t>
            </a:r>
            <a:endParaRPr lang="fr-FR" sz="4400" dirty="0">
              <a:solidFill>
                <a:schemeClr val="bg1"/>
              </a:solidFill>
            </a:endParaRPr>
          </a:p>
        </p:txBody>
      </p:sp>
      <p:sp>
        <p:nvSpPr>
          <p:cNvPr id="10" name="Rectangle 9"/>
          <p:cNvSpPr/>
          <p:nvPr/>
        </p:nvSpPr>
        <p:spPr>
          <a:xfrm>
            <a:off x="19050" y="3537138"/>
            <a:ext cx="9144000" cy="426161"/>
          </a:xfrm>
          <a:prstGeom prst="rect">
            <a:avLst/>
          </a:pr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pic>
        <p:nvPicPr>
          <p:cNvPr id="2" name="Image 1" descr="Capture d’écran 2018-03-17 à 19.37.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1518"/>
            <a:ext cx="9144000" cy="2720148"/>
          </a:xfrm>
          <a:prstGeom prst="rect">
            <a:avLst/>
          </a:prstGeom>
        </p:spPr>
      </p:pic>
      <p:pic>
        <p:nvPicPr>
          <p:cNvPr id="3" name="Image 2" descr="Capture d’écran 2018-03-17 à 19.37.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8049"/>
            <a:ext cx="9144000" cy="2498696"/>
          </a:xfrm>
          <a:prstGeom prst="rect">
            <a:avLst/>
          </a:prstGeom>
        </p:spPr>
      </p:pic>
    </p:spTree>
    <p:extLst>
      <p:ext uri="{BB962C8B-B14F-4D97-AF65-F5344CB8AC3E}">
        <p14:creationId xmlns:p14="http://schemas.microsoft.com/office/powerpoint/2010/main" val="7339075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27496" y="1944753"/>
            <a:ext cx="8208504" cy="1754327"/>
          </a:xfrm>
          <a:prstGeom prst="rect">
            <a:avLst/>
          </a:prstGeom>
          <a:noFill/>
          <a:ln w="9525">
            <a:noFill/>
            <a:miter lim="800000"/>
            <a:headEnd/>
            <a:tailEnd/>
          </a:ln>
        </p:spPr>
        <p:txBody>
          <a:bodyPr wrap="square">
            <a:prstTxWarp prst="textNoShape">
              <a:avLst/>
            </a:prstTxWarp>
            <a:spAutoFit/>
          </a:bodyPr>
          <a:lstStyle/>
          <a:p>
            <a:r>
              <a:rPr lang="fr-FR" sz="3600" dirty="0" smtClean="0">
                <a:solidFill>
                  <a:srgbClr val="FFCC99"/>
                </a:solidFill>
              </a:rPr>
              <a:t>Le Soleil est donc une étoile variable, dynamique, avec une structure complexe et variée</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ultisun-R-large.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 y="-1"/>
            <a:ext cx="9144001" cy="685800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40956" y="138579"/>
            <a:ext cx="8208504" cy="6186310"/>
          </a:xfrm>
          <a:prstGeom prst="rect">
            <a:avLst/>
          </a:prstGeom>
          <a:noFill/>
          <a:ln w="9525">
            <a:noFill/>
            <a:miter lim="800000"/>
            <a:headEnd/>
            <a:tailEnd/>
          </a:ln>
        </p:spPr>
        <p:txBody>
          <a:bodyPr wrap="square">
            <a:prstTxWarp prst="textNoShape">
              <a:avLst/>
            </a:prstTxWarp>
            <a:spAutoFit/>
          </a:bodyPr>
          <a:lstStyle/>
          <a:p>
            <a:r>
              <a:rPr lang="fr-FR" sz="3600" dirty="0" smtClean="0">
                <a:solidFill>
                  <a:srgbClr val="FFCC99"/>
                </a:solidFill>
              </a:rPr>
              <a:t>La vision moderne du soleil est :</a:t>
            </a:r>
          </a:p>
          <a:p>
            <a:r>
              <a:rPr lang="fr-FR" sz="3600" dirty="0" smtClean="0">
                <a:solidFill>
                  <a:srgbClr val="FFCC99"/>
                </a:solidFill>
              </a:rPr>
              <a:t>- Une étoile variable et active, qui envoie de l'électricité (le vent solaire) à travers l'espace interplanétaire</a:t>
            </a:r>
          </a:p>
          <a:p>
            <a:pPr>
              <a:buFontTx/>
              <a:buChar char="-"/>
            </a:pPr>
            <a:r>
              <a:rPr lang="fr-FR" sz="3600" dirty="0" smtClean="0">
                <a:solidFill>
                  <a:srgbClr val="FFCC99"/>
                </a:solidFill>
              </a:rPr>
              <a:t>Le champ magnétique est le moteur de toutes les manifestations de l'activité solaire.</a:t>
            </a:r>
          </a:p>
          <a:p>
            <a:pPr>
              <a:buFontTx/>
              <a:buChar char="-"/>
            </a:pPr>
            <a:r>
              <a:rPr lang="fr-FR" sz="3600" dirty="0" smtClean="0">
                <a:solidFill>
                  <a:srgbClr val="FFCC99"/>
                </a:solidFill>
              </a:rPr>
              <a:t> Il varie avec des périodicités différentes. Une périodicité de 20 à 26 ans, répartie en 2 fois 10 à 13 ans, appelé le cycle </a:t>
            </a:r>
            <a:r>
              <a:rPr lang="fr-FR" sz="3600" dirty="0" err="1" smtClean="0">
                <a:solidFill>
                  <a:srgbClr val="FFCC99"/>
                </a:solidFill>
              </a:rPr>
              <a:t>Schwabe</a:t>
            </a:r>
            <a:r>
              <a:rPr lang="fr-FR" sz="3600" dirty="0" smtClean="0">
                <a:solidFill>
                  <a:srgbClr val="FFCC99"/>
                </a:solidFill>
              </a:rPr>
              <a:t>, ou «le cycle solaire».</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14400" y="228600"/>
            <a:ext cx="7848600" cy="4985981"/>
          </a:xfrm>
          <a:prstGeom prst="rect">
            <a:avLst/>
          </a:prstGeom>
          <a:noFill/>
          <a:ln w="9525">
            <a:noFill/>
            <a:miter lim="800000"/>
            <a:headEnd/>
            <a:tailEnd/>
          </a:ln>
        </p:spPr>
        <p:txBody>
          <a:bodyPr>
            <a:prstTxWarp prst="textNoShape">
              <a:avLst/>
            </a:prstTxWarp>
            <a:spAutoFit/>
          </a:bodyPr>
          <a:lstStyle/>
          <a:p>
            <a:pPr>
              <a:defRPr/>
            </a:pPr>
            <a:r>
              <a:rPr lang="fr-FR" dirty="0">
                <a:solidFill>
                  <a:srgbClr val="FFCC99"/>
                </a:solidFill>
              </a:rPr>
              <a:t>Caractéristiques du vent solaire :</a:t>
            </a:r>
          </a:p>
          <a:p>
            <a:pPr marL="514350" indent="-514350">
              <a:buFontTx/>
              <a:buAutoNum type="alphaLcParenR"/>
              <a:defRPr/>
            </a:pPr>
            <a:r>
              <a:rPr lang="fr-FR" dirty="0">
                <a:solidFill>
                  <a:srgbClr val="FFCC99"/>
                </a:solidFill>
              </a:rPr>
              <a:t>Lent </a:t>
            </a:r>
          </a:p>
          <a:p>
            <a:pPr marL="514350" indent="-514350">
              <a:buFontTx/>
              <a:buChar char="-"/>
              <a:defRPr/>
            </a:pPr>
            <a:r>
              <a:rPr lang="fr-FR" dirty="0">
                <a:solidFill>
                  <a:srgbClr val="FFCC99"/>
                </a:solidFill>
              </a:rPr>
              <a:t>10</a:t>
            </a:r>
            <a:r>
              <a:rPr lang="fr-FR" baseline="30000" dirty="0">
                <a:solidFill>
                  <a:srgbClr val="FFCC99"/>
                </a:solidFill>
              </a:rPr>
              <a:t>14 </a:t>
            </a:r>
            <a:r>
              <a:rPr lang="fr-FR" dirty="0">
                <a:solidFill>
                  <a:srgbClr val="FFCC99"/>
                </a:solidFill>
              </a:rPr>
              <a:t>kg / jour terrestre</a:t>
            </a:r>
          </a:p>
          <a:p>
            <a:pPr marL="514350" indent="-514350">
              <a:buFontTx/>
              <a:buChar char="-"/>
              <a:defRPr/>
            </a:pPr>
            <a:r>
              <a:rPr lang="fr-FR" dirty="0">
                <a:solidFill>
                  <a:srgbClr val="FFCC99"/>
                </a:solidFill>
              </a:rPr>
              <a:t>10</a:t>
            </a:r>
            <a:r>
              <a:rPr lang="fr-FR" baseline="30000" dirty="0">
                <a:solidFill>
                  <a:srgbClr val="FFCC99"/>
                </a:solidFill>
              </a:rPr>
              <a:t>4</a:t>
            </a:r>
            <a:r>
              <a:rPr lang="fr-FR" dirty="0">
                <a:solidFill>
                  <a:srgbClr val="FFCC99"/>
                </a:solidFill>
              </a:rPr>
              <a:t> W.m</a:t>
            </a:r>
            <a:r>
              <a:rPr lang="fr-FR" baseline="30000" dirty="0">
                <a:solidFill>
                  <a:srgbClr val="FFCC99"/>
                </a:solidFill>
              </a:rPr>
              <a:t>-2</a:t>
            </a:r>
            <a:r>
              <a:rPr lang="fr-FR" dirty="0">
                <a:solidFill>
                  <a:srgbClr val="FFCC99"/>
                </a:solidFill>
              </a:rPr>
              <a:t> soit un total d’environ 1,5 10</a:t>
            </a:r>
            <a:r>
              <a:rPr lang="fr-FR" baseline="30000" dirty="0">
                <a:solidFill>
                  <a:srgbClr val="FFCC99"/>
                </a:solidFill>
              </a:rPr>
              <a:t>24 </a:t>
            </a:r>
            <a:r>
              <a:rPr lang="fr-FR" dirty="0">
                <a:solidFill>
                  <a:srgbClr val="FFCC99"/>
                </a:solidFill>
              </a:rPr>
              <a:t>W (200 fois moins que le rayonnement)</a:t>
            </a:r>
          </a:p>
          <a:p>
            <a:pPr marL="514350" indent="-514350">
              <a:buFontTx/>
              <a:buChar char="-"/>
              <a:defRPr/>
            </a:pPr>
            <a:r>
              <a:rPr lang="fr-FR" dirty="0">
                <a:solidFill>
                  <a:srgbClr val="FFCC99"/>
                </a:solidFill>
              </a:rPr>
              <a:t>Vitesse moyenne à 1 UA : 370 km.s</a:t>
            </a:r>
            <a:r>
              <a:rPr lang="fr-FR" baseline="30000" dirty="0">
                <a:solidFill>
                  <a:srgbClr val="FFCC99"/>
                </a:solidFill>
              </a:rPr>
              <a:t>-1</a:t>
            </a:r>
            <a:endParaRPr lang="fr-FR" dirty="0">
              <a:solidFill>
                <a:srgbClr val="FFCC99"/>
              </a:solidFill>
            </a:endParaRPr>
          </a:p>
          <a:p>
            <a:pPr marL="514350" indent="-514350">
              <a:buFontTx/>
              <a:buChar char="-"/>
              <a:defRPr/>
            </a:pPr>
            <a:r>
              <a:rPr lang="fr-FR" dirty="0">
                <a:solidFill>
                  <a:srgbClr val="FFCC99"/>
                </a:solidFill>
              </a:rPr>
              <a:t>Concentration moyenne à 1 UA : 5 p</a:t>
            </a:r>
            <a:r>
              <a:rPr lang="fr-FR" baseline="30000" dirty="0">
                <a:solidFill>
                  <a:srgbClr val="FFCC99"/>
                </a:solidFill>
              </a:rPr>
              <a:t>+</a:t>
            </a:r>
            <a:r>
              <a:rPr lang="fr-FR" dirty="0">
                <a:solidFill>
                  <a:srgbClr val="FFCC99"/>
                </a:solidFill>
              </a:rPr>
              <a:t>/5 </a:t>
            </a:r>
            <a:r>
              <a:rPr lang="fr-FR" dirty="0" err="1">
                <a:solidFill>
                  <a:srgbClr val="FFCC99"/>
                </a:solidFill>
              </a:rPr>
              <a:t>e</a:t>
            </a:r>
            <a:r>
              <a:rPr lang="fr-FR" baseline="30000" dirty="0" err="1">
                <a:solidFill>
                  <a:srgbClr val="FFCC99"/>
                </a:solidFill>
              </a:rPr>
              <a:t>-</a:t>
            </a:r>
            <a:r>
              <a:rPr lang="fr-FR" dirty="0">
                <a:solidFill>
                  <a:srgbClr val="FFCC99"/>
                </a:solidFill>
              </a:rPr>
              <a:t> cm</a:t>
            </a:r>
            <a:r>
              <a:rPr lang="fr-FR" baseline="30000" dirty="0">
                <a:solidFill>
                  <a:srgbClr val="FFCC99"/>
                </a:solidFill>
              </a:rPr>
              <a:t>-3</a:t>
            </a:r>
            <a:endParaRPr lang="fr-FR" dirty="0">
              <a:solidFill>
                <a:srgbClr val="FFCC99"/>
              </a:solidFill>
            </a:endParaRPr>
          </a:p>
          <a:p>
            <a:pPr marL="514350" indent="-514350">
              <a:defRPr/>
            </a:pPr>
            <a:r>
              <a:rPr lang="fr-FR" dirty="0">
                <a:solidFill>
                  <a:srgbClr val="FFCC99"/>
                </a:solidFill>
              </a:rPr>
              <a:t>Constant, mais très variable en temps et en latitude solaire</a:t>
            </a:r>
          </a:p>
          <a:p>
            <a:pPr marL="514350" indent="-514350">
              <a:defRPr/>
            </a:pPr>
            <a:endParaRPr lang="fr-FR" dirty="0">
              <a:solidFill>
                <a:srgbClr val="FFCC99"/>
              </a:solidFill>
            </a:endParaRPr>
          </a:p>
          <a:p>
            <a:pPr marL="514350" indent="-514350">
              <a:defRPr/>
            </a:pPr>
            <a:r>
              <a:rPr lang="fr-FR" dirty="0">
                <a:solidFill>
                  <a:srgbClr val="FFCC99"/>
                </a:solidFill>
              </a:rPr>
              <a:t>b) Rapide</a:t>
            </a:r>
          </a:p>
          <a:p>
            <a:pPr marL="514350" indent="-514350">
              <a:buFontTx/>
              <a:buChar char="-"/>
              <a:defRPr/>
            </a:pPr>
            <a:r>
              <a:rPr lang="fr-FR" dirty="0">
                <a:solidFill>
                  <a:srgbClr val="FFCC99"/>
                </a:solidFill>
              </a:rPr>
              <a:t>10</a:t>
            </a:r>
            <a:r>
              <a:rPr lang="fr-FR" baseline="30000" dirty="0">
                <a:solidFill>
                  <a:srgbClr val="FFCC99"/>
                </a:solidFill>
              </a:rPr>
              <a:t>12 </a:t>
            </a:r>
            <a:r>
              <a:rPr lang="fr-FR" dirty="0">
                <a:solidFill>
                  <a:srgbClr val="FFCC99"/>
                </a:solidFill>
              </a:rPr>
              <a:t>kg / jour terrestre</a:t>
            </a:r>
          </a:p>
          <a:p>
            <a:pPr marL="514350" indent="-514350">
              <a:buFontTx/>
              <a:buChar char="-"/>
              <a:defRPr/>
            </a:pPr>
            <a:r>
              <a:rPr lang="fr-FR" dirty="0">
                <a:solidFill>
                  <a:srgbClr val="FFCC99"/>
                </a:solidFill>
              </a:rPr>
              <a:t>0 à 10</a:t>
            </a:r>
            <a:r>
              <a:rPr lang="fr-FR" baseline="30000" dirty="0">
                <a:solidFill>
                  <a:srgbClr val="FFCC99"/>
                </a:solidFill>
              </a:rPr>
              <a:t>6</a:t>
            </a:r>
            <a:r>
              <a:rPr lang="fr-FR" dirty="0">
                <a:solidFill>
                  <a:srgbClr val="FFCC99"/>
                </a:solidFill>
              </a:rPr>
              <a:t> W.m</a:t>
            </a:r>
            <a:r>
              <a:rPr lang="fr-FR" baseline="30000" dirty="0">
                <a:solidFill>
                  <a:srgbClr val="FFCC99"/>
                </a:solidFill>
              </a:rPr>
              <a:t>-2</a:t>
            </a:r>
            <a:r>
              <a:rPr lang="fr-FR" dirty="0">
                <a:solidFill>
                  <a:srgbClr val="FFCC99"/>
                </a:solidFill>
              </a:rPr>
              <a:t> mais localisé sur le Soleil</a:t>
            </a:r>
          </a:p>
          <a:p>
            <a:pPr marL="514350" indent="-514350">
              <a:buFontTx/>
              <a:buChar char="-"/>
              <a:defRPr/>
            </a:pPr>
            <a:r>
              <a:rPr lang="fr-FR" dirty="0">
                <a:solidFill>
                  <a:srgbClr val="FFCC99"/>
                </a:solidFill>
              </a:rPr>
              <a:t>Vitesse à 1 UA : jusqu’à plusieurs 1000 km.s</a:t>
            </a:r>
            <a:r>
              <a:rPr lang="fr-FR" baseline="30000" dirty="0">
                <a:solidFill>
                  <a:srgbClr val="FFCC99"/>
                </a:solidFill>
              </a:rPr>
              <a:t>-</a:t>
            </a:r>
            <a:r>
              <a:rPr lang="fr-FR" baseline="30000" dirty="0" smtClean="0">
                <a:solidFill>
                  <a:srgbClr val="FFCC99"/>
                </a:solidFill>
              </a:rPr>
              <a:t>1</a:t>
            </a:r>
          </a:p>
          <a:p>
            <a:pPr marL="514350" indent="-514350">
              <a:buFontTx/>
              <a:buChar char="-"/>
              <a:defRPr/>
            </a:pPr>
            <a:r>
              <a:rPr lang="fr-FR" dirty="0" smtClean="0">
                <a:solidFill>
                  <a:srgbClr val="FFCC99"/>
                </a:solidFill>
              </a:rPr>
              <a:t>Une CME transporte 10</a:t>
            </a:r>
            <a:r>
              <a:rPr lang="fr-FR" baseline="30000" dirty="0" smtClean="0">
                <a:solidFill>
                  <a:srgbClr val="FFCC99"/>
                </a:solidFill>
              </a:rPr>
              <a:t>27 </a:t>
            </a:r>
            <a:r>
              <a:rPr lang="fr-FR" dirty="0" smtClean="0">
                <a:solidFill>
                  <a:srgbClr val="FFCC99"/>
                </a:solidFill>
              </a:rPr>
              <a:t>à10</a:t>
            </a:r>
            <a:r>
              <a:rPr lang="fr-FR" baseline="30000" dirty="0" smtClean="0">
                <a:solidFill>
                  <a:srgbClr val="FFCC99"/>
                </a:solidFill>
              </a:rPr>
              <a:t>33</a:t>
            </a:r>
            <a:r>
              <a:rPr lang="fr-FR" dirty="0" smtClean="0">
                <a:solidFill>
                  <a:srgbClr val="FFCC99"/>
                </a:solidFill>
              </a:rPr>
              <a:t> erg, pour une masse de 10</a:t>
            </a:r>
            <a:r>
              <a:rPr lang="fr-FR" baseline="30000" dirty="0" smtClean="0">
                <a:solidFill>
                  <a:srgbClr val="FFCC99"/>
                </a:solidFill>
              </a:rPr>
              <a:t>10 </a:t>
            </a:r>
            <a:r>
              <a:rPr lang="fr-FR" dirty="0" smtClean="0">
                <a:solidFill>
                  <a:srgbClr val="FFCC99"/>
                </a:solidFill>
              </a:rPr>
              <a:t>à10</a:t>
            </a:r>
            <a:r>
              <a:rPr lang="fr-FR" baseline="30000" dirty="0" smtClean="0">
                <a:solidFill>
                  <a:srgbClr val="FFCC99"/>
                </a:solidFill>
              </a:rPr>
              <a:t>13</a:t>
            </a:r>
            <a:r>
              <a:rPr lang="fr-FR" dirty="0" smtClean="0">
                <a:solidFill>
                  <a:srgbClr val="FFCC99"/>
                </a:solidFill>
              </a:rPr>
              <a:t> kg</a:t>
            </a:r>
            <a:endParaRPr lang="fr-FR" baseline="30000" dirty="0" smtClean="0">
              <a:solidFill>
                <a:srgbClr val="FFCC99"/>
              </a:solidFill>
            </a:endParaRPr>
          </a:p>
          <a:p>
            <a:pPr marL="514350" indent="-514350">
              <a:buFontTx/>
              <a:buChar char="-"/>
              <a:defRPr/>
            </a:pPr>
            <a:endParaRPr lang="fr-FR" baseline="30000" dirty="0" smtClean="0">
              <a:solidFill>
                <a:srgbClr val="FFCC99"/>
              </a:solidFill>
            </a:endParaRPr>
          </a:p>
          <a:p>
            <a:pPr marL="514350" indent="-514350">
              <a:buFontTx/>
              <a:buChar char="-"/>
              <a:defRPr/>
            </a:pPr>
            <a:endParaRPr lang="fr-FR" dirty="0" smtClean="0">
              <a:solidFill>
                <a:srgbClr val="FFCC99"/>
              </a:solidFill>
            </a:endParaRPr>
          </a:p>
          <a:p>
            <a:pPr marL="514350" indent="-514350">
              <a:defRPr/>
            </a:pPr>
            <a:endParaRPr lang="fr-FR" dirty="0">
              <a:solidFill>
                <a:srgbClr val="FFCC99"/>
              </a:solidFill>
            </a:endParaRPr>
          </a:p>
          <a:p>
            <a:pPr marL="514350" indent="-514350">
              <a:defRPr/>
            </a:pPr>
            <a:endParaRPr lang="fr-FR" dirty="0">
              <a:solidFill>
                <a:srgbClr val="FFCC99"/>
              </a:solidFill>
            </a:endParaRPr>
          </a:p>
        </p:txBody>
      </p:sp>
    </p:spTree>
    <p:extLst>
      <p:ext uri="{BB962C8B-B14F-4D97-AF65-F5344CB8AC3E}">
        <p14:creationId xmlns:p14="http://schemas.microsoft.com/office/powerpoint/2010/main" val="314700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511434" y="1465995"/>
            <a:ext cx="8208504" cy="3416320"/>
          </a:xfrm>
          <a:prstGeom prst="rect">
            <a:avLst/>
          </a:prstGeom>
          <a:noFill/>
          <a:ln w="9525">
            <a:noFill/>
            <a:miter lim="800000"/>
            <a:headEnd/>
            <a:tailEnd/>
          </a:ln>
        </p:spPr>
        <p:txBody>
          <a:bodyPr wrap="square">
            <a:prstTxWarp prst="textNoShape">
              <a:avLst/>
            </a:prstTxWarp>
            <a:spAutoFit/>
          </a:bodyPr>
          <a:lstStyle/>
          <a:p>
            <a:r>
              <a:rPr lang="fr-FR" sz="3600" dirty="0" smtClean="0">
                <a:solidFill>
                  <a:srgbClr val="FFCC99"/>
                </a:solidFill>
              </a:rPr>
              <a:t>La physique solaire en elle-même mériterait une conférence entière. La structure du Soleil, que je n’ai pas abordé, et sa dynamique sont en effet à l’origine à la fois de son champ magnétique et de sa variabilité.</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56323" name="Text Box 4"/>
          <p:cNvSpPr txBox="1">
            <a:spLocks noChangeArrowheads="1"/>
          </p:cNvSpPr>
          <p:nvPr/>
        </p:nvSpPr>
        <p:spPr bwMode="auto">
          <a:xfrm>
            <a:off x="755650" y="620713"/>
            <a:ext cx="7653338" cy="1323439"/>
          </a:xfrm>
          <a:prstGeom prst="rect">
            <a:avLst/>
          </a:prstGeom>
          <a:noFill/>
          <a:ln w="9525">
            <a:noFill/>
            <a:miter lim="800000"/>
            <a:headEnd/>
            <a:tailEnd/>
          </a:ln>
        </p:spPr>
        <p:txBody>
          <a:bodyPr>
            <a:prstTxWarp prst="textNoShape">
              <a:avLst/>
            </a:prstTxWarp>
            <a:spAutoFit/>
          </a:bodyPr>
          <a:lstStyle/>
          <a:p>
            <a:r>
              <a:rPr lang="fr-FR" sz="4000" dirty="0" smtClean="0">
                <a:solidFill>
                  <a:srgbClr val="FFCC99"/>
                </a:solidFill>
              </a:rPr>
              <a:t>Ce plasma froid voyage dans l’espace interplanétaire</a:t>
            </a:r>
            <a:endParaRPr lang="fr-FR" sz="4000" dirty="0">
              <a:solidFill>
                <a:srgbClr val="FFCC99"/>
              </a:solidFill>
            </a:endParaRPr>
          </a:p>
        </p:txBody>
      </p:sp>
      <p:pic>
        <p:nvPicPr>
          <p:cNvPr id="56324" name="Picture 8" descr="Terre3"/>
          <p:cNvPicPr>
            <a:picLocks noChangeAspect="1" noChangeArrowheads="1"/>
          </p:cNvPicPr>
          <p:nvPr/>
        </p:nvPicPr>
        <p:blipFill>
          <a:blip r:embed="rId3"/>
          <a:srcRect/>
          <a:stretch>
            <a:fillRect/>
          </a:stretch>
        </p:blipFill>
        <p:spPr bwMode="auto">
          <a:xfrm>
            <a:off x="179388" y="2133600"/>
            <a:ext cx="4679950" cy="3511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4" name="boiling water 2.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820833" y="2136932"/>
            <a:ext cx="7518400" cy="4165600"/>
          </a:xfrm>
          <a:prstGeom prst="rect">
            <a:avLst/>
          </a:prstGeom>
        </p:spPr>
      </p:pic>
      <p:sp>
        <p:nvSpPr>
          <p:cNvPr id="5" name="Text Box 2"/>
          <p:cNvSpPr txBox="1">
            <a:spLocks noChangeArrowheads="1"/>
          </p:cNvSpPr>
          <p:nvPr/>
        </p:nvSpPr>
        <p:spPr bwMode="auto">
          <a:xfrm>
            <a:off x="924307" y="523329"/>
            <a:ext cx="7414926" cy="769441"/>
          </a:xfrm>
          <a:prstGeom prst="rect">
            <a:avLst/>
          </a:prstGeom>
          <a:noFill/>
          <a:ln w="9525">
            <a:noFill/>
            <a:miter lim="800000"/>
            <a:headEnd/>
            <a:tailEnd/>
          </a:ln>
        </p:spPr>
        <p:txBody>
          <a:bodyPr wrap="square">
            <a:prstTxWarp prst="textNoShape">
              <a:avLst/>
            </a:prstTxWarp>
            <a:spAutoFit/>
          </a:bodyPr>
          <a:lstStyle/>
          <a:p>
            <a:r>
              <a:rPr lang="fr-FR" sz="4400" dirty="0" smtClean="0"/>
              <a:t>Comment </a:t>
            </a:r>
            <a:r>
              <a:rPr lang="fr-FR" sz="4400" dirty="0"/>
              <a:t>le Soleil est-il fait ?</a:t>
            </a:r>
          </a:p>
        </p:txBody>
      </p:sp>
    </p:spTree>
    <p:extLst>
      <p:ext uri="{BB962C8B-B14F-4D97-AF65-F5344CB8AC3E}">
        <p14:creationId xmlns:p14="http://schemas.microsoft.com/office/powerpoint/2010/main" val="35585090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pic>
        <p:nvPicPr>
          <p:cNvPr id="58370" name="Picture 3" descr="Terre3"/>
          <p:cNvPicPr>
            <a:picLocks noChangeAspect="1" noChangeArrowheads="1"/>
          </p:cNvPicPr>
          <p:nvPr/>
        </p:nvPicPr>
        <p:blipFill>
          <a:blip r:embed="rId3"/>
          <a:srcRect/>
          <a:stretch>
            <a:fillRect/>
          </a:stretch>
        </p:blipFill>
        <p:spPr bwMode="auto">
          <a:xfrm>
            <a:off x="179388" y="2133600"/>
            <a:ext cx="4679950" cy="3511550"/>
          </a:xfrm>
          <a:prstGeom prst="rect">
            <a:avLst/>
          </a:prstGeom>
          <a:noFill/>
          <a:ln w="9525">
            <a:noFill/>
            <a:miter lim="800000"/>
            <a:headEnd/>
            <a:tailEnd/>
          </a:ln>
        </p:spPr>
      </p:pic>
      <p:sp>
        <p:nvSpPr>
          <p:cNvPr id="58371" name="Text Box 4"/>
          <p:cNvSpPr txBox="1">
            <a:spLocks noChangeArrowheads="1"/>
          </p:cNvSpPr>
          <p:nvPr/>
        </p:nvSpPr>
        <p:spPr bwMode="auto">
          <a:xfrm>
            <a:off x="2895600" y="0"/>
            <a:ext cx="5781675" cy="1384995"/>
          </a:xfrm>
          <a:prstGeom prst="rect">
            <a:avLst/>
          </a:prstGeom>
          <a:noFill/>
          <a:ln w="9525">
            <a:noFill/>
            <a:miter lim="800000"/>
            <a:headEnd/>
            <a:tailEnd/>
          </a:ln>
        </p:spPr>
        <p:txBody>
          <a:bodyPr>
            <a:prstTxWarp prst="textNoShape">
              <a:avLst/>
            </a:prstTxWarp>
            <a:spAutoFit/>
          </a:bodyPr>
          <a:lstStyle/>
          <a:p>
            <a:r>
              <a:rPr lang="fr-FR" sz="2800" dirty="0" smtClean="0">
                <a:solidFill>
                  <a:srgbClr val="FFCC99"/>
                </a:solidFill>
              </a:rPr>
              <a:t>La terre possède un champ magnétique propre et une atmosphère.</a:t>
            </a:r>
            <a:endParaRPr lang="fr-FR" sz="2800" dirty="0">
              <a:solidFill>
                <a:srgbClr val="FFCC99"/>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pic>
        <p:nvPicPr>
          <p:cNvPr id="5" name="SpWthFR5_reordered.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355600" y="1054100"/>
            <a:ext cx="8432800" cy="4749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11434" y="656288"/>
            <a:ext cx="8208504" cy="1200329"/>
          </a:xfrm>
          <a:prstGeom prst="rect">
            <a:avLst/>
          </a:prstGeom>
          <a:noFill/>
          <a:ln w="9525">
            <a:noFill/>
            <a:miter lim="800000"/>
            <a:headEnd/>
            <a:tailEnd/>
          </a:ln>
        </p:spPr>
        <p:txBody>
          <a:bodyPr wrap="square">
            <a:prstTxWarp prst="textNoShape">
              <a:avLst/>
            </a:prstTxWarp>
            <a:spAutoFit/>
          </a:bodyPr>
          <a:lstStyle/>
          <a:p>
            <a:r>
              <a:rPr lang="fr-FR" sz="3600" dirty="0" smtClean="0">
                <a:solidFill>
                  <a:srgbClr val="FFCC99"/>
                </a:solidFill>
              </a:rPr>
              <a:t>Pour arriver à mes fins, je dois vous faire un peu la physique de la magnétosphère</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Espace réservé du pied de page 1"/>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fr-FR">
              <a:latin typeface="Times New Roman" pitchFamily="-106" charset="0"/>
            </a:endParaRPr>
          </a:p>
        </p:txBody>
      </p:sp>
      <p:sp>
        <p:nvSpPr>
          <p:cNvPr id="48135" name="Espace réservé du numéro de diapositive 2"/>
          <p:cNvSpPr>
            <a:spLocks noGrp="1"/>
          </p:cNvSpPr>
          <p:nvPr>
            <p:ph type="sldNum" sz="quarter" idx="12"/>
          </p:nvPr>
        </p:nvSpPr>
        <p:spPr>
          <a:noFill/>
        </p:spPr>
        <p:txBody>
          <a:bodyPr/>
          <a:lstStyle/>
          <a:p>
            <a:fld id="{F6EF3110-6119-2543-8B49-8710817A08F4}" type="slidenum">
              <a:rPr lang="fr-FR" smtClean="0">
                <a:latin typeface="Times New Roman" pitchFamily="-106" charset="0"/>
              </a:rPr>
              <a:pPr/>
              <a:t>43</a:t>
            </a:fld>
            <a:endParaRPr lang="fr-FR" smtClean="0">
              <a:latin typeface="Times New Roman" pitchFamily="-106" charset="0"/>
            </a:endParaRPr>
          </a:p>
        </p:txBody>
      </p:sp>
      <p:graphicFrame>
        <p:nvGraphicFramePr>
          <p:cNvPr id="48130" name="Object 2"/>
          <p:cNvGraphicFramePr>
            <a:graphicFrameLocks noChangeAspect="1"/>
          </p:cNvGraphicFramePr>
          <p:nvPr/>
        </p:nvGraphicFramePr>
        <p:xfrm>
          <a:off x="381000" y="838200"/>
          <a:ext cx="4076700" cy="2317750"/>
        </p:xfrm>
        <a:graphic>
          <a:graphicData uri="http://schemas.openxmlformats.org/presentationml/2006/ole">
            <mc:AlternateContent xmlns:mc="http://schemas.openxmlformats.org/markup-compatibility/2006">
              <mc:Choice xmlns:v="urn:schemas-microsoft-com:vml" Requires="v">
                <p:oleObj spid="_x0000_s4106" name="Document" r:id="rId3" imgW="4533900" imgH="2578100" progId="Word.Document.12">
                  <p:link updateAutomatic="1"/>
                </p:oleObj>
              </mc:Choice>
              <mc:Fallback>
                <p:oleObj name="Document" r:id="rId3" imgW="4533900" imgH="25781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407670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8131" name="Object 3"/>
          <p:cNvGraphicFramePr>
            <a:graphicFrameLocks noChangeAspect="1"/>
          </p:cNvGraphicFramePr>
          <p:nvPr/>
        </p:nvGraphicFramePr>
        <p:xfrm>
          <a:off x="4711700" y="838200"/>
          <a:ext cx="4279900" cy="2317750"/>
        </p:xfrm>
        <a:graphic>
          <a:graphicData uri="http://schemas.openxmlformats.org/presentationml/2006/ole">
            <mc:AlternateContent xmlns:mc="http://schemas.openxmlformats.org/markup-compatibility/2006">
              <mc:Choice xmlns:v="urn:schemas-microsoft-com:vml" Requires="v">
                <p:oleObj spid="_x0000_s4107" name="Document" r:id="rId5" imgW="4432300" imgH="2400300" progId="Word.Document.12">
                  <p:link updateAutomatic="1"/>
                </p:oleObj>
              </mc:Choice>
              <mc:Fallback>
                <p:oleObj name="Document" r:id="rId5" imgW="4432300" imgH="24003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700" y="838200"/>
                        <a:ext cx="427990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8132" name="Object 4"/>
          <p:cNvGraphicFramePr>
            <a:graphicFrameLocks noChangeAspect="1"/>
          </p:cNvGraphicFramePr>
          <p:nvPr/>
        </p:nvGraphicFramePr>
        <p:xfrm>
          <a:off x="304800" y="3429000"/>
          <a:ext cx="4025900" cy="2311400"/>
        </p:xfrm>
        <a:graphic>
          <a:graphicData uri="http://schemas.openxmlformats.org/presentationml/2006/ole">
            <mc:AlternateContent xmlns:mc="http://schemas.openxmlformats.org/markup-compatibility/2006">
              <mc:Choice xmlns:v="urn:schemas-microsoft-com:vml" Requires="v">
                <p:oleObj spid="_x0000_s4108" name="Document" r:id="rId7" imgW="4025900" imgH="2311400" progId="Word.Document.12">
                  <p:link updateAutomatic="1"/>
                </p:oleObj>
              </mc:Choice>
              <mc:Fallback>
                <p:oleObj name="Document" r:id="rId7" imgW="4025900" imgH="2311400" progId="Word.Document.12">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429000"/>
                        <a:ext cx="4025900"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8133" name="Object 5"/>
          <p:cNvGraphicFramePr>
            <a:graphicFrameLocks noChangeAspect="1"/>
          </p:cNvGraphicFramePr>
          <p:nvPr/>
        </p:nvGraphicFramePr>
        <p:xfrm>
          <a:off x="4724400" y="3429000"/>
          <a:ext cx="4176713" cy="2286000"/>
        </p:xfrm>
        <a:graphic>
          <a:graphicData uri="http://schemas.openxmlformats.org/presentationml/2006/ole">
            <mc:AlternateContent xmlns:mc="http://schemas.openxmlformats.org/markup-compatibility/2006">
              <mc:Choice xmlns:v="urn:schemas-microsoft-com:vml" Requires="v">
                <p:oleObj spid="_x0000_s4109" name="Document" r:id="rId9" imgW="3898900" imgH="2133600" progId="Word.Document.12">
                  <p:link updateAutomatic="1"/>
                </p:oleObj>
              </mc:Choice>
              <mc:Fallback>
                <p:oleObj name="Document" r:id="rId9" imgW="3898900" imgH="2133600" progId="Word.Document.12">
                  <p:link updateAutomatic="1"/>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29000"/>
                        <a:ext cx="41767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2205981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2-11"/>
          <p:cNvPicPr>
            <a:picLocks noChangeAspect="1" noChangeArrowheads="1"/>
          </p:cNvPicPr>
          <p:nvPr/>
        </p:nvPicPr>
        <p:blipFill>
          <a:blip r:embed="rId2"/>
          <a:srcRect/>
          <a:stretch>
            <a:fillRect/>
          </a:stretch>
        </p:blipFill>
        <p:spPr bwMode="auto">
          <a:xfrm>
            <a:off x="609600" y="237123"/>
            <a:ext cx="7691438" cy="487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89091" name="Picture 3" descr="/Users/lilenstj/Jean/Images/Aurores_et_rayonnement/films/Aurore_JMOuette.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0" y="958850"/>
            <a:ext cx="9144000" cy="4940300"/>
          </a:xfrm>
          <a:prstGeom prst="rect">
            <a:avLst/>
          </a:prstGeom>
          <a:noFill/>
          <a:ln w="9525">
            <a:noFill/>
            <a:miter lim="800000"/>
            <a:headEnd/>
            <a:tailEnd/>
          </a:ln>
        </p:spPr>
      </p:pic>
      <p:sp>
        <p:nvSpPr>
          <p:cNvPr id="4" name="Text Box 2"/>
          <p:cNvSpPr txBox="1">
            <a:spLocks noChangeArrowheads="1"/>
          </p:cNvSpPr>
          <p:nvPr/>
        </p:nvSpPr>
        <p:spPr bwMode="auto">
          <a:xfrm>
            <a:off x="6689714" y="6491287"/>
            <a:ext cx="2384349" cy="246221"/>
          </a:xfrm>
          <a:prstGeom prst="rect">
            <a:avLst/>
          </a:prstGeom>
          <a:noFill/>
          <a:ln w="9525">
            <a:noFill/>
            <a:miter lim="800000"/>
            <a:headEnd/>
            <a:tailEnd/>
          </a:ln>
        </p:spPr>
        <p:txBody>
          <a:bodyPr wrap="none">
            <a:prstTxWarp prst="textNoShape">
              <a:avLst/>
            </a:prstTxWarp>
            <a:spAutoFit/>
          </a:bodyPr>
          <a:lstStyle/>
          <a:p>
            <a:r>
              <a:rPr lang="fr-FR" sz="1000" dirty="0" smtClean="0">
                <a:solidFill>
                  <a:srgbClr val="FFCC99"/>
                </a:solidFill>
              </a:rPr>
              <a:t>J. Mouette, Observatoire de Paris Meudon</a:t>
            </a:r>
            <a:endParaRPr lang="fr-FR" dirty="0">
              <a:solidFill>
                <a:srgbClr val="FFCC99"/>
              </a:solidFill>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909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9091"/>
                                        </p:tgtEl>
                                      </p:cBhvr>
                                    </p:cmd>
                                  </p:childTnLst>
                                </p:cTn>
                              </p:par>
                            </p:childTnLst>
                          </p:cTn>
                        </p:par>
                      </p:childTnLst>
                    </p:cTn>
                  </p:par>
                </p:childTnLst>
              </p:cTn>
              <p:nextCondLst>
                <p:cond evt="onClick" delay="0">
                  <p:tgtEl>
                    <p:spTgt spid="89091"/>
                  </p:tgtEl>
                </p:cond>
              </p:nextCondLst>
            </p:seq>
            <p:video>
              <p:cMediaNode>
                <p:cTn id="7" fill="hold" display="0">
                  <p:stCondLst>
                    <p:cond delay="indefinite"/>
                  </p:stCondLst>
                  <p:endCondLst>
                    <p:cond evt="onNext" delay="0">
                      <p:tgtEl>
                        <p:sldTgt/>
                      </p:tgtEl>
                    </p:cond>
                    <p:cond evt="onPrev" delay="0">
                      <p:tgtEl>
                        <p:sldTgt/>
                      </p:tgtEl>
                    </p:cond>
                  </p:endCondLst>
                </p:cTn>
                <p:tgtEl>
                  <p:spTgt spid="89091"/>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4" name="aurora_iss_20110907HD_web.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386443"/>
            <a:ext cx="9144000" cy="6085114"/>
          </a:xfrm>
          <a:prstGeom prst="rect">
            <a:avLst/>
          </a:prstGeom>
        </p:spPr>
      </p:pic>
      <p:sp>
        <p:nvSpPr>
          <p:cNvPr id="5" name="Text Box 2"/>
          <p:cNvSpPr txBox="1">
            <a:spLocks noChangeArrowheads="1"/>
          </p:cNvSpPr>
          <p:nvPr/>
        </p:nvSpPr>
        <p:spPr bwMode="auto">
          <a:xfrm>
            <a:off x="8530873" y="6543595"/>
            <a:ext cx="479618" cy="246221"/>
          </a:xfrm>
          <a:prstGeom prst="rect">
            <a:avLst/>
          </a:prstGeom>
          <a:noFill/>
          <a:ln w="9525">
            <a:noFill/>
            <a:miter lim="800000"/>
            <a:headEnd/>
            <a:tailEnd/>
          </a:ln>
        </p:spPr>
        <p:txBody>
          <a:bodyPr wrap="none">
            <a:prstTxWarp prst="textNoShape">
              <a:avLst/>
            </a:prstTxWarp>
            <a:spAutoFit/>
          </a:bodyPr>
          <a:lstStyle/>
          <a:p>
            <a:r>
              <a:rPr lang="fr-FR" sz="1000" dirty="0" smtClean="0">
                <a:solidFill>
                  <a:srgbClr val="FFCC99"/>
                </a:solidFill>
              </a:rPr>
              <a:t>NASA</a:t>
            </a:r>
            <a:endParaRPr lang="fr-FR" dirty="0">
              <a:solidFill>
                <a:srgbClr val="FFCC99"/>
              </a:solidFill>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OVALE ET USA"/>
          <p:cNvPicPr>
            <a:picLocks noChangeAspect="1" noChangeArrowheads="1"/>
          </p:cNvPicPr>
          <p:nvPr/>
        </p:nvPicPr>
        <p:blipFill>
          <a:blip r:embed="rId3"/>
          <a:srcRect/>
          <a:stretch>
            <a:fillRect/>
          </a:stretch>
        </p:blipFill>
        <p:spPr bwMode="auto">
          <a:xfrm>
            <a:off x="2029580" y="0"/>
            <a:ext cx="4505548" cy="677825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age 2" descr="Norge_Svalbard_Dec2006_70.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 2" descr="Norge_Svalbard_Dec2006_68.jpg"/>
          <p:cNvPicPr>
            <a:picLocks noChangeAspect="1"/>
          </p:cNvPicPr>
          <p:nvPr/>
        </p:nvPicPr>
        <p:blipFill>
          <a:blip r:embed="rId3"/>
          <a:srcRect/>
          <a:stretch>
            <a:fillRect/>
          </a:stretch>
        </p:blipFill>
        <p:spPr bwMode="auto">
          <a:xfrm>
            <a:off x="0" y="0"/>
            <a:ext cx="9144000" cy="6826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2A33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c3movie.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320800" y="177800"/>
            <a:ext cx="6502400" cy="6502400"/>
          </a:xfrm>
          <a:prstGeom prst="rect">
            <a:avLst/>
          </a:prstGeom>
        </p:spPr>
      </p:pic>
      <p:sp>
        <p:nvSpPr>
          <p:cNvPr id="8" name="Text Box 3"/>
          <p:cNvSpPr txBox="1">
            <a:spLocks noChangeArrowheads="1"/>
          </p:cNvSpPr>
          <p:nvPr/>
        </p:nvSpPr>
        <p:spPr bwMode="auto">
          <a:xfrm>
            <a:off x="7458402" y="6611779"/>
            <a:ext cx="1645089" cy="246221"/>
          </a:xfrm>
          <a:prstGeom prst="rect">
            <a:avLst/>
          </a:prstGeom>
          <a:noFill/>
          <a:ln w="9525">
            <a:noFill/>
            <a:miter lim="800000"/>
            <a:headEnd/>
            <a:tailEnd/>
          </a:ln>
        </p:spPr>
        <p:txBody>
          <a:bodyPr wrap="none">
            <a:prstTxWarp prst="textNoShape">
              <a:avLst/>
            </a:prstTxWarp>
            <a:spAutoFit/>
          </a:bodyPr>
          <a:lstStyle/>
          <a:p>
            <a:r>
              <a:rPr lang="fr-FR" sz="1000" dirty="0" smtClean="0">
                <a:solidFill>
                  <a:srgbClr val="FFCC99"/>
                </a:solidFill>
              </a:rPr>
              <a:t>SOHO / ESA /NASA C3movie</a:t>
            </a:r>
            <a:endParaRPr lang="fr-FR" dirty="0">
              <a:solidFill>
                <a:srgbClr val="FFCC99"/>
              </a:solidFill>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pic>
        <p:nvPicPr>
          <p:cNvPr id="4" name="Thomas_Ulich_20020119_20.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645920" y="0"/>
            <a:ext cx="5852160" cy="685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aurore_holmes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SC_67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19151" cy="6081579"/>
          </a:xfrm>
          <a:prstGeom prst="rect">
            <a:avLst/>
          </a:prstGeom>
        </p:spPr>
      </p:pic>
    </p:spTree>
    <p:extLst>
      <p:ext uri="{BB962C8B-B14F-4D97-AF65-F5344CB8AC3E}">
        <p14:creationId xmlns:p14="http://schemas.microsoft.com/office/powerpoint/2010/main" val="19986145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5384" y="1752600"/>
            <a:ext cx="8157360" cy="2308324"/>
          </a:xfrm>
          <a:prstGeom prst="rect">
            <a:avLst/>
          </a:prstGeom>
          <a:noFill/>
        </p:spPr>
        <p:txBody>
          <a:bodyPr wrap="square" rtlCol="0">
            <a:spAutoFit/>
          </a:bodyPr>
          <a:lstStyle/>
          <a:p>
            <a:r>
              <a:rPr lang="fr-FR" sz="3600" dirty="0" smtClean="0"/>
              <a:t>Comment caractériser l’activité géomagnétique?</a:t>
            </a:r>
          </a:p>
          <a:p>
            <a:r>
              <a:rPr lang="fr-FR" sz="3600" dirty="0" err="1" smtClean="0"/>
              <a:t>Ap</a:t>
            </a:r>
            <a:r>
              <a:rPr lang="fr-FR" sz="3600" dirty="0" smtClean="0"/>
              <a:t>, </a:t>
            </a:r>
            <a:r>
              <a:rPr lang="fr-FR" sz="3600" dirty="0" err="1" smtClean="0"/>
              <a:t>Kp</a:t>
            </a:r>
            <a:r>
              <a:rPr lang="mr-IN" sz="3600" dirty="0" smtClean="0"/>
              <a:t>…</a:t>
            </a:r>
            <a:endParaRPr lang="fr-FR" sz="3600" dirty="0" smtClean="0"/>
          </a:p>
          <a:p>
            <a:endParaRPr lang="fr-FR" sz="3600" dirty="0" smtClean="0"/>
          </a:p>
        </p:txBody>
      </p:sp>
    </p:spTree>
    <p:extLst>
      <p:ext uri="{BB962C8B-B14F-4D97-AF65-F5344CB8AC3E}">
        <p14:creationId xmlns:p14="http://schemas.microsoft.com/office/powerpoint/2010/main" val="1486515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Magnetomètre_6-7mar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0" y="247880"/>
            <a:ext cx="9144000" cy="6610120"/>
          </a:xfrm>
          <a:prstGeom prst="rect">
            <a:avLst/>
          </a:prstGeom>
        </p:spPr>
      </p:pic>
    </p:spTree>
    <p:extLst>
      <p:ext uri="{BB962C8B-B14F-4D97-AF65-F5344CB8AC3E}">
        <p14:creationId xmlns:p14="http://schemas.microsoft.com/office/powerpoint/2010/main" val="2776950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lilen\images\Magnetosphere_et_ovale\apkp.gif"/>
          <p:cNvPicPr>
            <a:picLocks noChangeAspect="1" noChangeArrowheads="1"/>
          </p:cNvPicPr>
          <p:nvPr/>
        </p:nvPicPr>
        <p:blipFill>
          <a:blip r:embed="rId2"/>
          <a:srcRect/>
          <a:stretch>
            <a:fillRect/>
          </a:stretch>
        </p:blipFill>
        <p:spPr bwMode="auto">
          <a:xfrm>
            <a:off x="1042988" y="1101725"/>
            <a:ext cx="7058025" cy="4654550"/>
          </a:xfrm>
          <a:prstGeom prst="rect">
            <a:avLst/>
          </a:prstGeom>
          <a:noFill/>
          <a:ln w="9525">
            <a:noFill/>
            <a:miter lim="800000"/>
            <a:headEnd/>
            <a:tailEnd/>
          </a:ln>
        </p:spPr>
      </p:pic>
    </p:spTree>
    <p:extLst>
      <p:ext uri="{BB962C8B-B14F-4D97-AF65-F5344CB8AC3E}">
        <p14:creationId xmlns:p14="http://schemas.microsoft.com/office/powerpoint/2010/main" val="144573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5-03-26 à 18.17.24.png"/>
          <p:cNvPicPr>
            <a:picLocks noChangeAspect="1"/>
          </p:cNvPicPr>
          <p:nvPr/>
        </p:nvPicPr>
        <p:blipFill>
          <a:blip r:embed="rId2"/>
          <a:stretch>
            <a:fillRect/>
          </a:stretch>
        </p:blipFill>
        <p:spPr>
          <a:xfrm>
            <a:off x="0" y="-173980"/>
            <a:ext cx="9144000" cy="722951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2" name="Image 1" descr="Capture d’écran 2015-03-26 à 18.17.41.png"/>
          <p:cNvPicPr>
            <a:picLocks noChangeAspect="1"/>
          </p:cNvPicPr>
          <p:nvPr/>
        </p:nvPicPr>
        <p:blipFill>
          <a:blip r:embed="rId2"/>
          <a:stretch>
            <a:fillRect/>
          </a:stretch>
        </p:blipFill>
        <p:spPr>
          <a:xfrm>
            <a:off x="0" y="0"/>
            <a:ext cx="4664887" cy="4212440"/>
          </a:xfrm>
          <a:prstGeom prst="rect">
            <a:avLst/>
          </a:prstGeom>
        </p:spPr>
      </p:pic>
      <p:pic>
        <p:nvPicPr>
          <p:cNvPr id="4" name="Image 3" descr="Capture d’écran 2015-03-26 à 18.17.59.png"/>
          <p:cNvPicPr>
            <a:picLocks noChangeAspect="1"/>
          </p:cNvPicPr>
          <p:nvPr/>
        </p:nvPicPr>
        <p:blipFill>
          <a:blip r:embed="rId3"/>
          <a:stretch>
            <a:fillRect/>
          </a:stretch>
        </p:blipFill>
        <p:spPr>
          <a:xfrm>
            <a:off x="3828996" y="3383721"/>
            <a:ext cx="5237250" cy="30768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5" name="Image 4" descr="Capture d’écran 2015-03-26 à 18.19.49.png"/>
          <p:cNvPicPr>
            <a:picLocks noChangeAspect="1"/>
          </p:cNvPicPr>
          <p:nvPr/>
        </p:nvPicPr>
        <p:blipFill>
          <a:blip r:embed="rId2"/>
          <a:stretch>
            <a:fillRect/>
          </a:stretch>
        </p:blipFill>
        <p:spPr>
          <a:xfrm>
            <a:off x="1551509" y="397946"/>
            <a:ext cx="5786131" cy="59092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pic>
        <p:nvPicPr>
          <p:cNvPr id="4" name="Image 3" descr="Capture d’écran 2015-03-26 à 18.20.05.png"/>
          <p:cNvPicPr>
            <a:picLocks noChangeAspect="1"/>
          </p:cNvPicPr>
          <p:nvPr/>
        </p:nvPicPr>
        <p:blipFill>
          <a:blip r:embed="rId2"/>
          <a:stretch>
            <a:fillRect/>
          </a:stretch>
        </p:blipFill>
        <p:spPr>
          <a:xfrm>
            <a:off x="2135985" y="516593"/>
            <a:ext cx="5701460" cy="58587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09600" y="609600"/>
            <a:ext cx="7696200" cy="1938992"/>
          </a:xfrm>
          <a:prstGeom prst="rect">
            <a:avLst/>
          </a:prstGeom>
          <a:noFill/>
          <a:ln w="9525">
            <a:noFill/>
            <a:miter lim="800000"/>
            <a:headEnd/>
            <a:tailEnd/>
          </a:ln>
        </p:spPr>
        <p:txBody>
          <a:bodyPr>
            <a:prstTxWarp prst="textNoShape">
              <a:avLst/>
            </a:prstTxWarp>
            <a:spAutoFit/>
          </a:bodyPr>
          <a:lstStyle/>
          <a:p>
            <a:r>
              <a:rPr lang="fr-FR" sz="4000" dirty="0" smtClean="0">
                <a:solidFill>
                  <a:srgbClr val="FFCC99"/>
                </a:solidFill>
              </a:rPr>
              <a:t>Masse moyenne d’une CME: </a:t>
            </a:r>
            <a:r>
              <a:rPr lang="fr-FR" sz="4000" dirty="0" smtClean="0"/>
              <a:t>10</a:t>
            </a:r>
            <a:r>
              <a:rPr lang="fr-FR" sz="4000" baseline="30000" dirty="0" smtClean="0"/>
              <a:t>9</a:t>
            </a:r>
            <a:r>
              <a:rPr lang="fr-FR" sz="4000" dirty="0" smtClean="0"/>
              <a:t> </a:t>
            </a:r>
            <a:r>
              <a:rPr lang="fr-FR" sz="4000" u="sng" dirty="0" smtClean="0">
                <a:hlinkClick r:id="rId2"/>
              </a:rPr>
              <a:t>kg</a:t>
            </a:r>
            <a:r>
              <a:rPr lang="fr-FR" sz="4000" dirty="0" smtClean="0">
                <a:solidFill>
                  <a:srgbClr val="FFCC99"/>
                </a:solidFill>
              </a:rPr>
              <a:t>.</a:t>
            </a:r>
          </a:p>
          <a:p>
            <a:r>
              <a:rPr lang="fr-FR" sz="4000" dirty="0" smtClean="0">
                <a:solidFill>
                  <a:srgbClr val="FFCC99"/>
                </a:solidFill>
              </a:rPr>
              <a:t>(Terre : </a:t>
            </a:r>
            <a:r>
              <a:rPr lang="fr-FR" sz="4000" dirty="0"/>
              <a:t>5,9736×10</a:t>
            </a:r>
            <a:r>
              <a:rPr lang="fr-FR" sz="4000" baseline="30000" dirty="0"/>
              <a:t>24</a:t>
            </a:r>
            <a:r>
              <a:rPr lang="fr-FR" sz="4000" dirty="0"/>
              <a:t> kg</a:t>
            </a:r>
            <a:endParaRPr lang="fr-FR" sz="4000" dirty="0" smtClean="0"/>
          </a:p>
          <a:p>
            <a:r>
              <a:rPr lang="fr-FR" sz="4000" dirty="0" smtClean="0"/>
              <a:t>Soleil :1,9891</a:t>
            </a:r>
            <a:r>
              <a:rPr lang="fr-FR" sz="4000" dirty="0"/>
              <a:t>×10</a:t>
            </a:r>
            <a:r>
              <a:rPr lang="fr-FR" sz="4000" baseline="30000" dirty="0"/>
              <a:t>30</a:t>
            </a:r>
            <a:r>
              <a:rPr lang="fr-FR" sz="4000" dirty="0"/>
              <a:t> </a:t>
            </a:r>
            <a:r>
              <a:rPr lang="fr-FR" sz="4000" u="sng" dirty="0"/>
              <a:t>kg</a:t>
            </a:r>
            <a:r>
              <a:rPr lang="fr-FR" sz="4000" dirty="0"/>
              <a:t>)</a:t>
            </a:r>
            <a:r>
              <a:rPr lang="fr-FR" sz="4000" dirty="0" smtClean="0">
                <a:solidFill>
                  <a:srgbClr val="FFCC99"/>
                </a:solidFill>
              </a:rPr>
              <a:t> </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20150317_Caroline Souplet_ Thiérache 3.jpg"/>
          <p:cNvPicPr>
            <a:picLocks noChangeAspect="1"/>
          </p:cNvPicPr>
          <p:nvPr/>
        </p:nvPicPr>
        <p:blipFill>
          <a:blip r:embed="rId2"/>
          <a:stretch>
            <a:fillRect/>
          </a:stretch>
        </p:blipFill>
        <p:spPr>
          <a:xfrm>
            <a:off x="0" y="0"/>
            <a:ext cx="9144000" cy="59848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itzmap"/>
          <p:cNvPicPr>
            <a:picLocks noChangeAspect="1" noChangeArrowheads="1"/>
          </p:cNvPicPr>
          <p:nvPr/>
        </p:nvPicPr>
        <p:blipFill>
          <a:blip r:embed="rId2"/>
          <a:srcRect/>
          <a:stretch>
            <a:fillRect/>
          </a:stretch>
        </p:blipFill>
        <p:spPr bwMode="auto">
          <a:xfrm>
            <a:off x="0" y="0"/>
            <a:ext cx="5832475" cy="4397375"/>
          </a:xfrm>
          <a:prstGeom prst="rect">
            <a:avLst/>
          </a:prstGeom>
          <a:noFill/>
          <a:ln w="9525">
            <a:noFill/>
            <a:miter lim="800000"/>
            <a:headEnd/>
            <a:tailEnd/>
          </a:ln>
        </p:spPr>
      </p:pic>
      <p:sp>
        <p:nvSpPr>
          <p:cNvPr id="4" name="Text Box 2"/>
          <p:cNvSpPr txBox="1">
            <a:spLocks noChangeArrowheads="1"/>
          </p:cNvSpPr>
          <p:nvPr/>
        </p:nvSpPr>
        <p:spPr bwMode="auto">
          <a:xfrm>
            <a:off x="609600" y="5113923"/>
            <a:ext cx="8208504" cy="1200329"/>
          </a:xfrm>
          <a:prstGeom prst="rect">
            <a:avLst/>
          </a:prstGeom>
          <a:noFill/>
          <a:ln w="9525">
            <a:noFill/>
            <a:miter lim="800000"/>
            <a:headEnd/>
            <a:tailEnd/>
          </a:ln>
        </p:spPr>
        <p:txBody>
          <a:bodyPr wrap="square">
            <a:prstTxWarp prst="textNoShape">
              <a:avLst/>
            </a:prstTxWarp>
            <a:spAutoFit/>
          </a:bodyPr>
          <a:lstStyle/>
          <a:p>
            <a:r>
              <a:rPr lang="fr-FR" sz="3600" dirty="0" smtClean="0">
                <a:solidFill>
                  <a:srgbClr val="FFCC99"/>
                </a:solidFill>
              </a:rPr>
              <a:t>La probabilité à Lyon est de deux événements par an</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visions-mars04-1440x900.jpg"/>
          <p:cNvPicPr>
            <a:picLocks noChangeAspect="1"/>
          </p:cNvPicPr>
          <p:nvPr/>
        </p:nvPicPr>
        <p:blipFill>
          <a:blip r:embed="rId2"/>
          <a:srcRect l="5535" r="13656" b="3057"/>
          <a:stretch>
            <a:fillRect/>
          </a:stretch>
        </p:blipFill>
        <p:spPr>
          <a:xfrm>
            <a:off x="0" y="8699"/>
            <a:ext cx="9144000" cy="6858001"/>
          </a:xfrm>
          <a:prstGeom prst="rect">
            <a:avLst/>
          </a:prstGeom>
        </p:spPr>
      </p:pic>
      <p:sp>
        <p:nvSpPr>
          <p:cNvPr id="2" name="Text Box 16"/>
          <p:cNvSpPr txBox="1">
            <a:spLocks noChangeArrowheads="1"/>
          </p:cNvSpPr>
          <p:nvPr/>
        </p:nvSpPr>
        <p:spPr bwMode="auto">
          <a:xfrm>
            <a:off x="879025" y="323883"/>
            <a:ext cx="7844853" cy="1938992"/>
          </a:xfrm>
          <a:prstGeom prst="rect">
            <a:avLst/>
          </a:prstGeom>
          <a:noFill/>
          <a:ln w="9525">
            <a:noFill/>
            <a:miter lim="800000"/>
            <a:headEnd/>
            <a:tailEnd/>
          </a:ln>
        </p:spPr>
        <p:txBody>
          <a:bodyPr wrap="square">
            <a:prstTxWarp prst="textNoShape">
              <a:avLst/>
            </a:prstTxWarp>
            <a:spAutoFit/>
          </a:bodyPr>
          <a:lstStyle/>
          <a:p>
            <a:pPr algn="ctr"/>
            <a:r>
              <a:rPr lang="fr-FR" sz="6000" dirty="0" smtClean="0">
                <a:solidFill>
                  <a:srgbClr val="D9D9D9"/>
                </a:solidFill>
              </a:rPr>
              <a:t>Allez, parlons un peu des aurores de Mars !</a:t>
            </a:r>
            <a:endParaRPr lang="fr-FR" sz="6000" dirty="0">
              <a:solidFill>
                <a:srgbClr val="D9D9D9"/>
              </a:solidFill>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879025" y="323883"/>
            <a:ext cx="7844853" cy="3785652"/>
          </a:xfrm>
          <a:prstGeom prst="rect">
            <a:avLst/>
          </a:prstGeom>
          <a:noFill/>
          <a:ln w="9525">
            <a:noFill/>
            <a:miter lim="800000"/>
            <a:headEnd/>
            <a:tailEnd/>
          </a:ln>
        </p:spPr>
        <p:txBody>
          <a:bodyPr wrap="square">
            <a:prstTxWarp prst="textNoShape">
              <a:avLst/>
            </a:prstTxWarp>
            <a:spAutoFit/>
          </a:bodyPr>
          <a:lstStyle/>
          <a:p>
            <a:pPr algn="ctr"/>
            <a:r>
              <a:rPr lang="fr-FR" sz="6000" dirty="0" smtClean="0">
                <a:solidFill>
                  <a:srgbClr val="D9D9D9"/>
                </a:solidFill>
              </a:rPr>
              <a:t>La Terre est bleue comme une orange</a:t>
            </a:r>
          </a:p>
          <a:p>
            <a:pPr algn="ctr"/>
            <a:endParaRPr lang="fr-FR" sz="6000" dirty="0">
              <a:solidFill>
                <a:srgbClr val="D9D9D9"/>
              </a:solidFill>
            </a:endParaRPr>
          </a:p>
          <a:p>
            <a:pPr algn="ctr"/>
            <a:r>
              <a:rPr lang="fr-FR" sz="6000" dirty="0" smtClean="0">
                <a:solidFill>
                  <a:srgbClr val="D9D9D9"/>
                </a:solidFill>
              </a:rPr>
              <a:t>Paul Eluard</a:t>
            </a:r>
            <a:endParaRPr lang="fr-FR" sz="6000" dirty="0">
              <a:solidFill>
                <a:srgbClr val="D9D9D9"/>
              </a:solidFill>
            </a:endParaRPr>
          </a:p>
        </p:txBody>
      </p:sp>
    </p:spTree>
    <p:extLst>
      <p:ext uri="{BB962C8B-B14F-4D97-AF65-F5344CB8AC3E}">
        <p14:creationId xmlns:p14="http://schemas.microsoft.com/office/powerpoint/2010/main" val="3082648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4146" name="Picture 7" descr="ABa-SPn-MOn_3B-3M_m23_h-20"/>
          <p:cNvPicPr>
            <a:picLocks noChangeAspect="1" noChangeArrowheads="1"/>
          </p:cNvPicPr>
          <p:nvPr/>
        </p:nvPicPr>
        <p:blipFill>
          <a:blip r:embed="rId2"/>
          <a:srcRect l="14316" t="20485" r="8948" b="20485"/>
          <a:stretch>
            <a:fillRect/>
          </a:stretch>
        </p:blipFill>
        <p:spPr bwMode="auto">
          <a:xfrm>
            <a:off x="609600" y="228600"/>
            <a:ext cx="7620000" cy="4406900"/>
          </a:xfrm>
          <a:prstGeom prst="rect">
            <a:avLst/>
          </a:prstGeom>
          <a:noFill/>
          <a:ln w="9525">
            <a:noFill/>
            <a:miter lim="800000"/>
            <a:headEnd/>
            <a:tailEnd/>
          </a:ln>
        </p:spPr>
      </p:pic>
      <p:sp>
        <p:nvSpPr>
          <p:cNvPr id="134147" name="ZoneTexte 4"/>
          <p:cNvSpPr txBox="1">
            <a:spLocks noChangeArrowheads="1"/>
          </p:cNvSpPr>
          <p:nvPr/>
        </p:nvSpPr>
        <p:spPr bwMode="auto">
          <a:xfrm>
            <a:off x="609600" y="4648200"/>
            <a:ext cx="7620000" cy="1384995"/>
          </a:xfrm>
          <a:prstGeom prst="rect">
            <a:avLst/>
          </a:prstGeom>
          <a:noFill/>
          <a:ln w="9525">
            <a:noFill/>
            <a:miter lim="800000"/>
            <a:headEnd/>
            <a:tailEnd/>
          </a:ln>
        </p:spPr>
        <p:txBody>
          <a:bodyPr>
            <a:prstTxWarp prst="textNoShape">
              <a:avLst/>
            </a:prstTxWarp>
            <a:spAutoFit/>
          </a:bodyPr>
          <a:lstStyle/>
          <a:p>
            <a:r>
              <a:rPr lang="fr-FR" sz="2800" dirty="0">
                <a:solidFill>
                  <a:schemeClr val="tx1">
                    <a:lumMod val="85000"/>
                  </a:schemeClr>
                </a:solidFill>
              </a:rPr>
              <a:t>2001: découverte d’un champ magnétique </a:t>
            </a:r>
            <a:r>
              <a:rPr lang="fr-FR" sz="2800" dirty="0" err="1">
                <a:solidFill>
                  <a:schemeClr val="tx1">
                    <a:lumMod val="85000"/>
                  </a:schemeClr>
                </a:solidFill>
              </a:rPr>
              <a:t>crustal</a:t>
            </a:r>
            <a:r>
              <a:rPr lang="fr-FR" sz="2800" dirty="0">
                <a:solidFill>
                  <a:schemeClr val="tx1">
                    <a:lumMod val="85000"/>
                  </a:schemeClr>
                </a:solidFill>
              </a:rPr>
              <a:t> (MAG-ER sur Mars Global </a:t>
            </a:r>
            <a:r>
              <a:rPr lang="fr-FR" sz="2800" dirty="0" err="1">
                <a:solidFill>
                  <a:schemeClr val="tx1">
                    <a:lumMod val="85000"/>
                  </a:schemeClr>
                </a:solidFill>
              </a:rPr>
              <a:t>Surveyor</a:t>
            </a:r>
            <a:r>
              <a:rPr lang="fr-FR" sz="2800" dirty="0">
                <a:solidFill>
                  <a:schemeClr val="tx1">
                    <a:lumMod val="85000"/>
                  </a:schemeClr>
                </a:solidFill>
              </a:rPr>
              <a:t>), essentiellement dans l’hémisphère sud.</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mag4.jpg"/>
          <p:cNvPicPr>
            <a:picLocks noChangeAspect="1"/>
          </p:cNvPicPr>
          <p:nvPr/>
        </p:nvPicPr>
        <p:blipFill>
          <a:blip r:embed="rId2"/>
          <a:stretch>
            <a:fillRect/>
          </a:stretch>
        </p:blipFill>
        <p:spPr>
          <a:xfrm>
            <a:off x="277088" y="-1448"/>
            <a:ext cx="8574310" cy="68594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smtClean="0">
                <a:solidFill>
                  <a:srgbClr val="D9D9D9"/>
                </a:solidFill>
              </a:rPr>
              <a:t>2003 : Mars Express</a:t>
            </a:r>
            <a:endParaRPr lang="fr-FR" dirty="0">
              <a:solidFill>
                <a:srgbClr val="D9D9D9"/>
              </a:solidFill>
            </a:endParaRPr>
          </a:p>
        </p:txBody>
      </p:sp>
      <p:pic>
        <p:nvPicPr>
          <p:cNvPr id="4" name="Image 3" descr="mars_express.jpg"/>
          <p:cNvPicPr>
            <a:picLocks noChangeAspect="1"/>
          </p:cNvPicPr>
          <p:nvPr/>
        </p:nvPicPr>
        <p:blipFill>
          <a:blip r:embed="rId2"/>
          <a:stretch>
            <a:fillRect/>
          </a:stretch>
        </p:blipFill>
        <p:spPr>
          <a:xfrm>
            <a:off x="598770" y="-1"/>
            <a:ext cx="6859631" cy="685963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oneTexte 4"/>
          <p:cNvSpPr txBox="1">
            <a:spLocks noChangeArrowheads="1"/>
          </p:cNvSpPr>
          <p:nvPr/>
        </p:nvSpPr>
        <p:spPr bwMode="auto">
          <a:xfrm>
            <a:off x="304800" y="76200"/>
            <a:ext cx="8229600" cy="1815882"/>
          </a:xfrm>
          <a:prstGeom prst="rect">
            <a:avLst/>
          </a:prstGeom>
          <a:noFill/>
          <a:ln w="9525">
            <a:noFill/>
            <a:miter lim="800000"/>
            <a:headEnd/>
            <a:tailEnd/>
          </a:ln>
        </p:spPr>
        <p:txBody>
          <a:bodyPr>
            <a:prstTxWarp prst="textNoShape">
              <a:avLst/>
            </a:prstTxWarp>
            <a:spAutoFit/>
          </a:bodyPr>
          <a:lstStyle/>
          <a:p>
            <a:r>
              <a:rPr lang="fr-FR" sz="2800" dirty="0">
                <a:solidFill>
                  <a:srgbClr val="D9D9D9"/>
                </a:solidFill>
              </a:rPr>
              <a:t>2005 : découverte des aurores martiennes, mais seulement dans l’UV par l’instrument SPICAM sur MEX (ESA) au dessus des anomalies </a:t>
            </a:r>
            <a:r>
              <a:rPr lang="fr-FR" sz="2800" dirty="0" smtClean="0">
                <a:solidFill>
                  <a:srgbClr val="D9D9D9"/>
                </a:solidFill>
              </a:rPr>
              <a:t>magnétiques</a:t>
            </a:r>
            <a:br>
              <a:rPr lang="fr-FR" sz="2800" dirty="0" smtClean="0">
                <a:solidFill>
                  <a:srgbClr val="D9D9D9"/>
                </a:solidFill>
              </a:rPr>
            </a:br>
            <a:r>
              <a:rPr lang="fr-FR" sz="2800" dirty="0">
                <a:solidFill>
                  <a:srgbClr val="D9D9D9"/>
                </a:solidFill>
              </a:rPr>
              <a:t>(</a:t>
            </a:r>
            <a:r>
              <a:rPr lang="fr-FR" sz="2800" dirty="0" err="1">
                <a:solidFill>
                  <a:srgbClr val="D9D9D9"/>
                </a:solidFill>
              </a:rPr>
              <a:t>Bertaux</a:t>
            </a:r>
            <a:r>
              <a:rPr lang="fr-FR" sz="2800" dirty="0">
                <a:solidFill>
                  <a:srgbClr val="D9D9D9"/>
                </a:solidFill>
              </a:rPr>
              <a:t> et al., Nature) </a:t>
            </a:r>
          </a:p>
        </p:txBody>
      </p:sp>
      <p:pic>
        <p:nvPicPr>
          <p:cNvPr id="137219" name="Image 3" descr="Capture d’écran 2014-06-16 à 10.40.41.png"/>
          <p:cNvPicPr>
            <a:picLocks noChangeAspect="1"/>
          </p:cNvPicPr>
          <p:nvPr/>
        </p:nvPicPr>
        <p:blipFill>
          <a:blip r:embed="rId2"/>
          <a:srcRect/>
          <a:stretch>
            <a:fillRect/>
          </a:stretch>
        </p:blipFill>
        <p:spPr bwMode="auto">
          <a:xfrm>
            <a:off x="1371600" y="2438400"/>
            <a:ext cx="5710238" cy="4192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Capture d’écran 2015-04-29 à 12.29.58.png"/>
          <p:cNvPicPr>
            <a:picLocks noChangeAspect="1"/>
          </p:cNvPicPr>
          <p:nvPr/>
        </p:nvPicPr>
        <p:blipFill>
          <a:blip r:embed="rId2"/>
          <a:stretch>
            <a:fillRect/>
          </a:stretch>
        </p:blipFill>
        <p:spPr>
          <a:xfrm>
            <a:off x="284241" y="388002"/>
            <a:ext cx="8636000" cy="49149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4"/>
          <p:cNvSpPr txBox="1">
            <a:spLocks noChangeArrowheads="1"/>
          </p:cNvSpPr>
          <p:nvPr/>
        </p:nvSpPr>
        <p:spPr bwMode="auto">
          <a:xfrm>
            <a:off x="304800" y="76200"/>
            <a:ext cx="8229600" cy="1569660"/>
          </a:xfrm>
          <a:prstGeom prst="rect">
            <a:avLst/>
          </a:prstGeom>
          <a:noFill/>
          <a:ln w="9525">
            <a:noFill/>
            <a:miter lim="800000"/>
            <a:headEnd/>
            <a:tailEnd/>
          </a:ln>
        </p:spPr>
        <p:txBody>
          <a:bodyPr>
            <a:prstTxWarp prst="textNoShape">
              <a:avLst/>
            </a:prstTxWarp>
            <a:spAutoFit/>
          </a:bodyPr>
          <a:lstStyle/>
          <a:p>
            <a:r>
              <a:rPr lang="fr-FR" sz="3200" dirty="0" smtClean="0">
                <a:solidFill>
                  <a:srgbClr val="D9D9D9"/>
                </a:solidFill>
              </a:rPr>
              <a:t>Les </a:t>
            </a:r>
            <a:r>
              <a:rPr lang="fr-FR" sz="3200" dirty="0">
                <a:solidFill>
                  <a:srgbClr val="D9D9D9"/>
                </a:solidFill>
              </a:rPr>
              <a:t>Américains n’étaient pas contents </a:t>
            </a:r>
            <a:r>
              <a:rPr lang="fr-FR" sz="3200" dirty="0" smtClean="0">
                <a:solidFill>
                  <a:srgbClr val="D9D9D9"/>
                </a:solidFill>
              </a:rPr>
              <a:t>… jusqu’à cette année ! Merci MAVEN (Mars </a:t>
            </a:r>
            <a:r>
              <a:rPr lang="fr-FR" sz="3200" dirty="0" err="1" smtClean="0">
                <a:solidFill>
                  <a:srgbClr val="D9D9D9"/>
                </a:solidFill>
              </a:rPr>
              <a:t>Atmosphere</a:t>
            </a:r>
            <a:r>
              <a:rPr lang="fr-FR" sz="3200" dirty="0" smtClean="0">
                <a:solidFill>
                  <a:srgbClr val="D9D9D9"/>
                </a:solidFill>
              </a:rPr>
              <a:t> and Volatile Evolution Mission)</a:t>
            </a:r>
            <a:endParaRPr lang="fr-FR" sz="3200" dirty="0">
              <a:solidFill>
                <a:srgbClr val="D9D9D9"/>
              </a:solidFill>
            </a:endParaRPr>
          </a:p>
        </p:txBody>
      </p:sp>
      <p:pic>
        <p:nvPicPr>
          <p:cNvPr id="5" name="Image 4" descr="maven-mars-climate.jpg"/>
          <p:cNvPicPr>
            <a:picLocks noChangeAspect="1"/>
          </p:cNvPicPr>
          <p:nvPr/>
        </p:nvPicPr>
        <p:blipFill>
          <a:blip r:embed="rId2"/>
          <a:stretch>
            <a:fillRect/>
          </a:stretch>
        </p:blipFill>
        <p:spPr>
          <a:xfrm>
            <a:off x="1303186" y="1702188"/>
            <a:ext cx="6991208" cy="499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Avant de continuer…</a:t>
            </a:r>
            <a:endParaRPr lang="fr-FR" dirty="0"/>
          </a:p>
        </p:txBody>
      </p:sp>
      <p:sp>
        <p:nvSpPr>
          <p:cNvPr id="4" name="ZoneTexte 3"/>
          <p:cNvSpPr txBox="1"/>
          <p:nvPr/>
        </p:nvSpPr>
        <p:spPr>
          <a:xfrm>
            <a:off x="664863" y="1884570"/>
            <a:ext cx="8208504" cy="769441"/>
          </a:xfrm>
          <a:prstGeom prst="rect">
            <a:avLst/>
          </a:prstGeom>
          <a:noFill/>
        </p:spPr>
        <p:txBody>
          <a:bodyPr wrap="square" rtlCol="0">
            <a:spAutoFit/>
          </a:bodyPr>
          <a:lstStyle/>
          <a:p>
            <a:r>
              <a:rPr lang="fr-FR" sz="4400" dirty="0" smtClean="0">
                <a:solidFill>
                  <a:srgbClr val="FFFFFF"/>
                </a:solidFill>
              </a:rPr>
              <a:t>C’est quoi, un champ magnétique ?</a:t>
            </a:r>
            <a:endParaRPr lang="fr-FR" sz="4400" dirty="0">
              <a:solidFill>
                <a:srgbClr val="FFFFFF"/>
              </a:solidFill>
            </a:endParaRPr>
          </a:p>
        </p:txBody>
      </p:sp>
      <p:pic>
        <p:nvPicPr>
          <p:cNvPr id="5" name="Image 4" descr="Capture d’écran 2014-09-24 à 20.59.12.png"/>
          <p:cNvPicPr>
            <a:picLocks noChangeAspect="1"/>
          </p:cNvPicPr>
          <p:nvPr/>
        </p:nvPicPr>
        <p:blipFill>
          <a:blip r:embed="rId2"/>
          <a:stretch>
            <a:fillRect/>
          </a:stretch>
        </p:blipFill>
        <p:spPr>
          <a:xfrm>
            <a:off x="664863" y="2946400"/>
            <a:ext cx="3562985" cy="3113397"/>
          </a:xfrm>
          <a:prstGeom prst="rect">
            <a:avLst/>
          </a:prstGeom>
        </p:spPr>
      </p:pic>
      <p:pic>
        <p:nvPicPr>
          <p:cNvPr id="6" name="Image 5" descr="Illustration08-MAINS.jpg"/>
          <p:cNvPicPr>
            <a:picLocks noChangeAspect="1"/>
          </p:cNvPicPr>
          <p:nvPr/>
        </p:nvPicPr>
        <p:blipFill>
          <a:blip r:embed="rId3"/>
          <a:stretch>
            <a:fillRect/>
          </a:stretch>
        </p:blipFill>
        <p:spPr>
          <a:xfrm>
            <a:off x="4626954" y="3469339"/>
            <a:ext cx="4246413" cy="2385729"/>
          </a:xfrm>
          <a:prstGeom prst="rect">
            <a:avLst/>
          </a:prstGeom>
        </p:spPr>
      </p:pic>
    </p:spTree>
    <p:extLst>
      <p:ext uri="{BB962C8B-B14F-4D97-AF65-F5344CB8AC3E}">
        <p14:creationId xmlns:p14="http://schemas.microsoft.com/office/powerpoint/2010/main" val="111542837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oneTexte 4"/>
          <p:cNvSpPr txBox="1">
            <a:spLocks noChangeArrowheads="1"/>
          </p:cNvSpPr>
          <p:nvPr/>
        </p:nvSpPr>
        <p:spPr bwMode="auto">
          <a:xfrm>
            <a:off x="381000" y="1328615"/>
            <a:ext cx="8229600" cy="2800767"/>
          </a:xfrm>
          <a:prstGeom prst="rect">
            <a:avLst/>
          </a:prstGeom>
          <a:noFill/>
          <a:ln w="9525">
            <a:noFill/>
            <a:miter lim="800000"/>
            <a:headEnd/>
            <a:tailEnd/>
          </a:ln>
        </p:spPr>
        <p:txBody>
          <a:bodyPr>
            <a:prstTxWarp prst="textNoShape">
              <a:avLst/>
            </a:prstTxWarp>
            <a:spAutoFit/>
          </a:bodyPr>
          <a:lstStyle/>
          <a:p>
            <a:pPr algn="ctr"/>
            <a:r>
              <a:rPr lang="fr-FR" sz="4400" dirty="0" smtClean="0">
                <a:solidFill>
                  <a:srgbClr val="D9D9D9"/>
                </a:solidFill>
              </a:rPr>
              <a:t>Il y a eu une polémique sur l’énergie du vent solaire que j’avais calculée.</a:t>
            </a:r>
          </a:p>
          <a:p>
            <a:pPr algn="ctr"/>
            <a:r>
              <a:rPr lang="fr-FR" sz="4400" dirty="0">
                <a:solidFill>
                  <a:srgbClr val="D9D9D9"/>
                </a:solidFill>
              </a:rPr>
              <a:t>Et ça, ça me troublait…</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oneTexte 4"/>
          <p:cNvSpPr txBox="1">
            <a:spLocks noChangeArrowheads="1"/>
          </p:cNvSpPr>
          <p:nvPr/>
        </p:nvSpPr>
        <p:spPr bwMode="auto">
          <a:xfrm>
            <a:off x="304800" y="76200"/>
            <a:ext cx="8229600" cy="1384300"/>
          </a:xfrm>
          <a:prstGeom prst="rect">
            <a:avLst/>
          </a:prstGeom>
          <a:noFill/>
          <a:ln w="9525">
            <a:noFill/>
            <a:miter lim="800000"/>
            <a:headEnd/>
            <a:tailEnd/>
          </a:ln>
        </p:spPr>
        <p:txBody>
          <a:bodyPr>
            <a:prstTxWarp prst="textNoShape">
              <a:avLst/>
            </a:prstTxWarp>
            <a:spAutoFit/>
          </a:bodyPr>
          <a:lstStyle/>
          <a:p>
            <a:pPr algn="ctr"/>
            <a:r>
              <a:rPr lang="fr-FR" sz="2800" dirty="0">
                <a:solidFill>
                  <a:srgbClr val="D9D9D9"/>
                </a:solidFill>
              </a:rPr>
              <a:t>2007 : Je mets au point un simulateur auroral, la Planeterrella. En 2012, on peut y injecter d’autres gaz que l’air.</a:t>
            </a:r>
          </a:p>
        </p:txBody>
      </p:sp>
      <p:pic>
        <p:nvPicPr>
          <p:cNvPr id="139267" name="Image 4" descr="P1010052.JPG"/>
          <p:cNvPicPr>
            <a:picLocks noChangeAspect="1"/>
          </p:cNvPicPr>
          <p:nvPr/>
        </p:nvPicPr>
        <p:blipFill>
          <a:blip r:embed="rId2"/>
          <a:srcRect/>
          <a:stretch>
            <a:fillRect/>
          </a:stretch>
        </p:blipFill>
        <p:spPr bwMode="auto">
          <a:xfrm>
            <a:off x="1676400" y="2057400"/>
            <a:ext cx="5334000" cy="4000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1030731.JPG"/>
          <p:cNvPicPr>
            <a:picLocks noChangeAspect="1"/>
          </p:cNvPicPr>
          <p:nvPr/>
        </p:nvPicPr>
        <p:blipFill>
          <a:blip r:embed="rId2"/>
          <a:stretch>
            <a:fillRect/>
          </a:stretch>
        </p:blipFill>
        <p:spPr>
          <a:xfrm>
            <a:off x="-1" y="0"/>
            <a:ext cx="9144001" cy="6858000"/>
          </a:xfrm>
          <a:prstGeom prst="rect">
            <a:avLst/>
          </a:prstGeom>
        </p:spPr>
      </p:pic>
      <p:sp>
        <p:nvSpPr>
          <p:cNvPr id="5" name="ZoneTexte 4"/>
          <p:cNvSpPr txBox="1">
            <a:spLocks noChangeArrowheads="1"/>
          </p:cNvSpPr>
          <p:nvPr/>
        </p:nvSpPr>
        <p:spPr bwMode="auto">
          <a:xfrm>
            <a:off x="551993" y="6068536"/>
            <a:ext cx="8229600" cy="523875"/>
          </a:xfrm>
          <a:prstGeom prst="rect">
            <a:avLst/>
          </a:prstGeom>
          <a:noFill/>
          <a:ln w="9525">
            <a:noFill/>
            <a:miter lim="800000"/>
            <a:headEnd/>
            <a:tailEnd/>
          </a:ln>
        </p:spPr>
        <p:txBody>
          <a:bodyPr>
            <a:prstTxWarp prst="textNoShape">
              <a:avLst/>
            </a:prstTxWarp>
            <a:spAutoFit/>
          </a:bodyPr>
          <a:lstStyle/>
          <a:p>
            <a:pPr algn="ctr"/>
            <a:r>
              <a:rPr lang="fr-FR" sz="2800" dirty="0">
                <a:solidFill>
                  <a:schemeClr val="bg1"/>
                </a:solidFill>
              </a:rPr>
              <a:t>2014 : Simulation de l’atmosphère de Mars</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0292" name="Image 3" descr="Aurores_Bleues2.JPG"/>
          <p:cNvPicPr>
            <a:picLocks noChangeAspect="1"/>
          </p:cNvPicPr>
          <p:nvPr/>
        </p:nvPicPr>
        <p:blipFill>
          <a:blip r:embed="rId2"/>
          <a:srcRect/>
          <a:stretch>
            <a:fillRect/>
          </a:stretch>
        </p:blipFill>
        <p:spPr bwMode="auto">
          <a:xfrm>
            <a:off x="609600" y="990600"/>
            <a:ext cx="4876800" cy="5434013"/>
          </a:xfrm>
          <a:prstGeom prst="rect">
            <a:avLst/>
          </a:prstGeom>
          <a:noFill/>
          <a:ln w="9525">
            <a:noFill/>
            <a:miter lim="800000"/>
            <a:headEnd/>
            <a:tailEnd/>
          </a:ln>
        </p:spPr>
      </p:pic>
      <p:sp>
        <p:nvSpPr>
          <p:cNvPr id="140293" name="ZoneTexte 6"/>
          <p:cNvSpPr txBox="1">
            <a:spLocks noChangeArrowheads="1"/>
          </p:cNvSpPr>
          <p:nvPr/>
        </p:nvSpPr>
        <p:spPr bwMode="auto">
          <a:xfrm>
            <a:off x="5638800" y="2286000"/>
            <a:ext cx="3124200" cy="954107"/>
          </a:xfrm>
          <a:prstGeom prst="rect">
            <a:avLst/>
          </a:prstGeom>
          <a:noFill/>
          <a:ln w="9525">
            <a:noFill/>
            <a:miter lim="800000"/>
            <a:headEnd/>
            <a:tailEnd/>
          </a:ln>
        </p:spPr>
        <p:txBody>
          <a:bodyPr>
            <a:prstTxWarp prst="textNoShape">
              <a:avLst/>
            </a:prstTxWarp>
            <a:spAutoFit/>
          </a:bodyPr>
          <a:lstStyle/>
          <a:p>
            <a:r>
              <a:rPr lang="fr-FR" sz="2800" dirty="0" smtClean="0">
                <a:solidFill>
                  <a:srgbClr val="D9D9D9"/>
                </a:solidFill>
              </a:rPr>
              <a:t>Des aurores d’un </a:t>
            </a:r>
            <a:r>
              <a:rPr lang="fr-FR" sz="2800" dirty="0">
                <a:solidFill>
                  <a:srgbClr val="D9D9D9"/>
                </a:solidFill>
              </a:rPr>
              <a:t>bleu intense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Image 3" descr="spectreSynthCO2_fr.pdf"/>
          <p:cNvPicPr>
            <a:picLocks noChangeAspect="1"/>
          </p:cNvPicPr>
          <p:nvPr/>
        </p:nvPicPr>
        <p:blipFill>
          <a:blip r:embed="rId2"/>
          <a:srcRect/>
          <a:stretch>
            <a:fillRect/>
          </a:stretch>
        </p:blipFill>
        <p:spPr bwMode="auto">
          <a:xfrm>
            <a:off x="609600" y="685800"/>
            <a:ext cx="7197725" cy="5562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2338" name="Picture 7" descr="ABa-SPn-MOn_3B-3M_m23_h-20"/>
          <p:cNvPicPr>
            <a:picLocks noChangeAspect="1" noChangeArrowheads="1"/>
          </p:cNvPicPr>
          <p:nvPr/>
        </p:nvPicPr>
        <p:blipFill>
          <a:blip r:embed="rId2"/>
          <a:srcRect l="14316" t="20485" r="8948" b="20485"/>
          <a:stretch>
            <a:fillRect/>
          </a:stretch>
        </p:blipFill>
        <p:spPr bwMode="auto">
          <a:xfrm>
            <a:off x="609600" y="304800"/>
            <a:ext cx="7620000" cy="4406900"/>
          </a:xfrm>
          <a:prstGeom prst="rect">
            <a:avLst/>
          </a:prstGeom>
          <a:noFill/>
          <a:ln w="9525">
            <a:noFill/>
            <a:miter lim="800000"/>
            <a:headEnd/>
            <a:tailEnd/>
          </a:ln>
        </p:spPr>
      </p:pic>
      <p:sp>
        <p:nvSpPr>
          <p:cNvPr id="142339" name="ZoneTexte 4"/>
          <p:cNvSpPr txBox="1">
            <a:spLocks noChangeArrowheads="1"/>
          </p:cNvSpPr>
          <p:nvPr/>
        </p:nvSpPr>
        <p:spPr bwMode="auto">
          <a:xfrm>
            <a:off x="609600" y="4648200"/>
            <a:ext cx="7620000" cy="1569660"/>
          </a:xfrm>
          <a:prstGeom prst="rect">
            <a:avLst/>
          </a:prstGeom>
          <a:noFill/>
          <a:ln w="9525">
            <a:noFill/>
            <a:miter lim="800000"/>
            <a:headEnd/>
            <a:tailEnd/>
          </a:ln>
        </p:spPr>
        <p:txBody>
          <a:bodyPr>
            <a:prstTxWarp prst="textNoShape">
              <a:avLst/>
            </a:prstTxWarp>
            <a:spAutoFit/>
          </a:bodyPr>
          <a:lstStyle/>
          <a:p>
            <a:pPr algn="ctr"/>
            <a:r>
              <a:rPr lang="fr-FR" sz="2400" dirty="0">
                <a:solidFill>
                  <a:srgbClr val="D9D9D9"/>
                </a:solidFill>
              </a:rPr>
              <a:t>Par la modélisation</a:t>
            </a:r>
            <a:r>
              <a:rPr lang="fr-FR" sz="2400" dirty="0" smtClean="0">
                <a:solidFill>
                  <a:srgbClr val="D9D9D9"/>
                </a:solidFill>
              </a:rPr>
              <a:t> et </a:t>
            </a:r>
            <a:r>
              <a:rPr lang="fr-FR" sz="2400" dirty="0">
                <a:solidFill>
                  <a:srgbClr val="D9D9D9"/>
                </a:solidFill>
              </a:rPr>
              <a:t>la comparaison avec des données sur Vénus, nous avons pu montrer que cela se produit quelques fois par cycle solaire, juste avant le lever du soleil ou juste après.</a:t>
            </a:r>
          </a:p>
        </p:txBody>
      </p:sp>
      <p:sp>
        <p:nvSpPr>
          <p:cNvPr id="8" name="Rectangle 7"/>
          <p:cNvSpPr/>
          <p:nvPr/>
        </p:nvSpPr>
        <p:spPr>
          <a:xfrm>
            <a:off x="4419600" y="1066800"/>
            <a:ext cx="3810000" cy="3657600"/>
          </a:xfrm>
          <a:prstGeom prst="rect">
            <a:avLst/>
          </a:prstGeom>
          <a:solidFill>
            <a:schemeClr val="bg1">
              <a:lumMod val="95000"/>
              <a:lumOff val="5000"/>
              <a:alpha val="86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4" name="Forme libre 3"/>
          <p:cNvSpPr/>
          <p:nvPr/>
        </p:nvSpPr>
        <p:spPr>
          <a:xfrm>
            <a:off x="84138" y="2868613"/>
            <a:ext cx="6070600" cy="969962"/>
          </a:xfrm>
          <a:custGeom>
            <a:avLst/>
            <a:gdLst>
              <a:gd name="connsiteX0" fmla="*/ 0 w 6069760"/>
              <a:gd name="connsiteY0" fmla="*/ 38408 h 969741"/>
              <a:gd name="connsiteX1" fmla="*/ 404518 w 6069760"/>
              <a:gd name="connsiteY1" fmla="*/ 57223 h 969741"/>
              <a:gd name="connsiteX2" fmla="*/ 573852 w 6069760"/>
              <a:gd name="connsiteY2" fmla="*/ 66630 h 969741"/>
              <a:gd name="connsiteX3" fmla="*/ 630296 w 6069760"/>
              <a:gd name="connsiteY3" fmla="*/ 76038 h 969741"/>
              <a:gd name="connsiteX4" fmla="*/ 780814 w 6069760"/>
              <a:gd name="connsiteY4" fmla="*/ 94852 h 969741"/>
              <a:gd name="connsiteX5" fmla="*/ 987777 w 6069760"/>
              <a:gd name="connsiteY5" fmla="*/ 123075 h 969741"/>
              <a:gd name="connsiteX6" fmla="*/ 1213555 w 6069760"/>
              <a:gd name="connsiteY6" fmla="*/ 132482 h 969741"/>
              <a:gd name="connsiteX7" fmla="*/ 1241777 w 6069760"/>
              <a:gd name="connsiteY7" fmla="*/ 141889 h 969741"/>
              <a:gd name="connsiteX8" fmla="*/ 1571037 w 6069760"/>
              <a:gd name="connsiteY8" fmla="*/ 141889 h 969741"/>
              <a:gd name="connsiteX9" fmla="*/ 1599259 w 6069760"/>
              <a:gd name="connsiteY9" fmla="*/ 123075 h 969741"/>
              <a:gd name="connsiteX10" fmla="*/ 1589852 w 6069760"/>
              <a:gd name="connsiteY10" fmla="*/ 76038 h 969741"/>
              <a:gd name="connsiteX11" fmla="*/ 1495777 w 6069760"/>
              <a:gd name="connsiteY11" fmla="*/ 10186 h 969741"/>
              <a:gd name="connsiteX12" fmla="*/ 1467555 w 6069760"/>
              <a:gd name="connsiteY12" fmla="*/ 778 h 969741"/>
              <a:gd name="connsiteX13" fmla="*/ 1364074 w 6069760"/>
              <a:gd name="connsiteY13" fmla="*/ 10186 h 969741"/>
              <a:gd name="connsiteX14" fmla="*/ 1345259 w 6069760"/>
              <a:gd name="connsiteY14" fmla="*/ 38408 h 969741"/>
              <a:gd name="connsiteX15" fmla="*/ 1354666 w 6069760"/>
              <a:gd name="connsiteY15" fmla="*/ 151297 h 969741"/>
              <a:gd name="connsiteX16" fmla="*/ 1420518 w 6069760"/>
              <a:gd name="connsiteY16" fmla="*/ 188926 h 969741"/>
              <a:gd name="connsiteX17" fmla="*/ 1495777 w 6069760"/>
              <a:gd name="connsiteY17" fmla="*/ 207741 h 969741"/>
              <a:gd name="connsiteX18" fmla="*/ 1524000 w 6069760"/>
              <a:gd name="connsiteY18" fmla="*/ 217149 h 969741"/>
              <a:gd name="connsiteX19" fmla="*/ 1843852 w 6069760"/>
              <a:gd name="connsiteY19" fmla="*/ 226556 h 969741"/>
              <a:gd name="connsiteX20" fmla="*/ 2069629 w 6069760"/>
              <a:gd name="connsiteY20" fmla="*/ 217149 h 969741"/>
              <a:gd name="connsiteX21" fmla="*/ 2079037 w 6069760"/>
              <a:gd name="connsiteY21" fmla="*/ 188926 h 969741"/>
              <a:gd name="connsiteX22" fmla="*/ 2069629 w 6069760"/>
              <a:gd name="connsiteY22" fmla="*/ 113667 h 969741"/>
              <a:gd name="connsiteX23" fmla="*/ 2022592 w 6069760"/>
              <a:gd name="connsiteY23" fmla="*/ 104260 h 969741"/>
              <a:gd name="connsiteX24" fmla="*/ 1928518 w 6069760"/>
              <a:gd name="connsiteY24" fmla="*/ 85445 h 969741"/>
              <a:gd name="connsiteX25" fmla="*/ 1834444 w 6069760"/>
              <a:gd name="connsiteY25" fmla="*/ 94852 h 969741"/>
              <a:gd name="connsiteX26" fmla="*/ 1853259 w 6069760"/>
              <a:gd name="connsiteY26" fmla="*/ 179519 h 969741"/>
              <a:gd name="connsiteX27" fmla="*/ 1881481 w 6069760"/>
              <a:gd name="connsiteY27" fmla="*/ 226556 h 969741"/>
              <a:gd name="connsiteX28" fmla="*/ 1956740 w 6069760"/>
              <a:gd name="connsiteY28" fmla="*/ 311223 h 969741"/>
              <a:gd name="connsiteX29" fmla="*/ 1994370 w 6069760"/>
              <a:gd name="connsiteY29" fmla="*/ 320630 h 969741"/>
              <a:gd name="connsiteX30" fmla="*/ 2869259 w 6069760"/>
              <a:gd name="connsiteY30" fmla="*/ 320630 h 969741"/>
              <a:gd name="connsiteX31" fmla="*/ 2935111 w 6069760"/>
              <a:gd name="connsiteY31" fmla="*/ 301815 h 969741"/>
              <a:gd name="connsiteX32" fmla="*/ 2925703 w 6069760"/>
              <a:gd name="connsiteY32" fmla="*/ 264186 h 969741"/>
              <a:gd name="connsiteX33" fmla="*/ 2841037 w 6069760"/>
              <a:gd name="connsiteY33" fmla="*/ 217149 h 969741"/>
              <a:gd name="connsiteX34" fmla="*/ 2737555 w 6069760"/>
              <a:gd name="connsiteY34" fmla="*/ 226556 h 969741"/>
              <a:gd name="connsiteX35" fmla="*/ 2728148 w 6069760"/>
              <a:gd name="connsiteY35" fmla="*/ 320630 h 969741"/>
              <a:gd name="connsiteX36" fmla="*/ 2737555 w 6069760"/>
              <a:gd name="connsiteY36" fmla="*/ 348852 h 969741"/>
              <a:gd name="connsiteX37" fmla="*/ 2812814 w 6069760"/>
              <a:gd name="connsiteY37" fmla="*/ 461741 h 969741"/>
              <a:gd name="connsiteX38" fmla="*/ 2850444 w 6069760"/>
              <a:gd name="connsiteY38" fmla="*/ 499371 h 969741"/>
              <a:gd name="connsiteX39" fmla="*/ 2982148 w 6069760"/>
              <a:gd name="connsiteY39" fmla="*/ 593445 h 969741"/>
              <a:gd name="connsiteX40" fmla="*/ 3019777 w 6069760"/>
              <a:gd name="connsiteY40" fmla="*/ 621667 h 969741"/>
              <a:gd name="connsiteX41" fmla="*/ 3048000 w 6069760"/>
              <a:gd name="connsiteY41" fmla="*/ 649889 h 969741"/>
              <a:gd name="connsiteX42" fmla="*/ 3104444 w 6069760"/>
              <a:gd name="connsiteY42" fmla="*/ 668704 h 969741"/>
              <a:gd name="connsiteX43" fmla="*/ 3170296 w 6069760"/>
              <a:gd name="connsiteY43" fmla="*/ 687519 h 969741"/>
              <a:gd name="connsiteX44" fmla="*/ 3254963 w 6069760"/>
              <a:gd name="connsiteY44" fmla="*/ 715741 h 969741"/>
              <a:gd name="connsiteX45" fmla="*/ 3283185 w 6069760"/>
              <a:gd name="connsiteY45" fmla="*/ 725149 h 969741"/>
              <a:gd name="connsiteX46" fmla="*/ 3320814 w 6069760"/>
              <a:gd name="connsiteY46" fmla="*/ 743963 h 969741"/>
              <a:gd name="connsiteX47" fmla="*/ 3377259 w 6069760"/>
              <a:gd name="connsiteY47" fmla="*/ 753371 h 969741"/>
              <a:gd name="connsiteX48" fmla="*/ 3414889 w 6069760"/>
              <a:gd name="connsiteY48" fmla="*/ 762778 h 969741"/>
              <a:gd name="connsiteX49" fmla="*/ 4035777 w 6069760"/>
              <a:gd name="connsiteY49" fmla="*/ 753371 h 969741"/>
              <a:gd name="connsiteX50" fmla="*/ 4092222 w 6069760"/>
              <a:gd name="connsiteY50" fmla="*/ 734556 h 969741"/>
              <a:gd name="connsiteX51" fmla="*/ 4148666 w 6069760"/>
              <a:gd name="connsiteY51" fmla="*/ 696926 h 969741"/>
              <a:gd name="connsiteX52" fmla="*/ 4205111 w 6069760"/>
              <a:gd name="connsiteY52" fmla="*/ 640482 h 969741"/>
              <a:gd name="connsiteX53" fmla="*/ 4223926 w 6069760"/>
              <a:gd name="connsiteY53" fmla="*/ 612260 h 969741"/>
              <a:gd name="connsiteX54" fmla="*/ 4242740 w 6069760"/>
              <a:gd name="connsiteY54" fmla="*/ 546408 h 969741"/>
              <a:gd name="connsiteX55" fmla="*/ 4252148 w 6069760"/>
              <a:gd name="connsiteY55" fmla="*/ 518186 h 969741"/>
              <a:gd name="connsiteX56" fmla="*/ 4242740 w 6069760"/>
              <a:gd name="connsiteY56" fmla="*/ 386482 h 969741"/>
              <a:gd name="connsiteX57" fmla="*/ 4167481 w 6069760"/>
              <a:gd name="connsiteY57" fmla="*/ 339445 h 969741"/>
              <a:gd name="connsiteX58" fmla="*/ 4139259 w 6069760"/>
              <a:gd name="connsiteY58" fmla="*/ 311223 h 969741"/>
              <a:gd name="connsiteX59" fmla="*/ 4082814 w 6069760"/>
              <a:gd name="connsiteY59" fmla="*/ 301815 h 969741"/>
              <a:gd name="connsiteX60" fmla="*/ 3998148 w 6069760"/>
              <a:gd name="connsiteY60" fmla="*/ 292408 h 969741"/>
              <a:gd name="connsiteX61" fmla="*/ 3687703 w 6069760"/>
              <a:gd name="connsiteY61" fmla="*/ 320630 h 969741"/>
              <a:gd name="connsiteX62" fmla="*/ 3650074 w 6069760"/>
              <a:gd name="connsiteY62" fmla="*/ 348852 h 969741"/>
              <a:gd name="connsiteX63" fmla="*/ 3603037 w 6069760"/>
              <a:gd name="connsiteY63" fmla="*/ 367667 h 969741"/>
              <a:gd name="connsiteX64" fmla="*/ 3508963 w 6069760"/>
              <a:gd name="connsiteY64" fmla="*/ 452334 h 969741"/>
              <a:gd name="connsiteX65" fmla="*/ 3461926 w 6069760"/>
              <a:gd name="connsiteY65" fmla="*/ 499371 h 969741"/>
              <a:gd name="connsiteX66" fmla="*/ 3443111 w 6069760"/>
              <a:gd name="connsiteY66" fmla="*/ 546408 h 969741"/>
              <a:gd name="connsiteX67" fmla="*/ 3424296 w 6069760"/>
              <a:gd name="connsiteY67" fmla="*/ 574630 h 969741"/>
              <a:gd name="connsiteX68" fmla="*/ 3414889 w 6069760"/>
              <a:gd name="connsiteY68" fmla="*/ 621667 h 969741"/>
              <a:gd name="connsiteX69" fmla="*/ 3396074 w 6069760"/>
              <a:gd name="connsiteY69" fmla="*/ 659297 h 969741"/>
              <a:gd name="connsiteX70" fmla="*/ 3386666 w 6069760"/>
              <a:gd name="connsiteY70" fmla="*/ 687519 h 969741"/>
              <a:gd name="connsiteX71" fmla="*/ 3377259 w 6069760"/>
              <a:gd name="connsiteY71" fmla="*/ 725149 h 969741"/>
              <a:gd name="connsiteX72" fmla="*/ 3358444 w 6069760"/>
              <a:gd name="connsiteY72" fmla="*/ 753371 h 969741"/>
              <a:gd name="connsiteX73" fmla="*/ 3414889 w 6069760"/>
              <a:gd name="connsiteY73" fmla="*/ 809815 h 969741"/>
              <a:gd name="connsiteX74" fmla="*/ 3443111 w 6069760"/>
              <a:gd name="connsiteY74" fmla="*/ 838038 h 969741"/>
              <a:gd name="connsiteX75" fmla="*/ 3490148 w 6069760"/>
              <a:gd name="connsiteY75" fmla="*/ 856852 h 969741"/>
              <a:gd name="connsiteX76" fmla="*/ 3527777 w 6069760"/>
              <a:gd name="connsiteY76" fmla="*/ 875667 h 969741"/>
              <a:gd name="connsiteX77" fmla="*/ 3612444 w 6069760"/>
              <a:gd name="connsiteY77" fmla="*/ 894482 h 969741"/>
              <a:gd name="connsiteX78" fmla="*/ 4045185 w 6069760"/>
              <a:gd name="connsiteY78" fmla="*/ 885075 h 969741"/>
              <a:gd name="connsiteX79" fmla="*/ 4148666 w 6069760"/>
              <a:gd name="connsiteY79" fmla="*/ 866260 h 969741"/>
              <a:gd name="connsiteX80" fmla="*/ 4252148 w 6069760"/>
              <a:gd name="connsiteY80" fmla="*/ 847445 h 969741"/>
              <a:gd name="connsiteX81" fmla="*/ 4280370 w 6069760"/>
              <a:gd name="connsiteY81" fmla="*/ 838038 h 969741"/>
              <a:gd name="connsiteX82" fmla="*/ 4581407 w 6069760"/>
              <a:gd name="connsiteY82" fmla="*/ 819223 h 969741"/>
              <a:gd name="connsiteX83" fmla="*/ 4656666 w 6069760"/>
              <a:gd name="connsiteY83" fmla="*/ 809815 h 969741"/>
              <a:gd name="connsiteX84" fmla="*/ 4760148 w 6069760"/>
              <a:gd name="connsiteY84" fmla="*/ 791000 h 969741"/>
              <a:gd name="connsiteX85" fmla="*/ 4854222 w 6069760"/>
              <a:gd name="connsiteY85" fmla="*/ 781593 h 969741"/>
              <a:gd name="connsiteX86" fmla="*/ 4891852 w 6069760"/>
              <a:gd name="connsiteY86" fmla="*/ 753371 h 969741"/>
              <a:gd name="connsiteX87" fmla="*/ 4957703 w 6069760"/>
              <a:gd name="connsiteY87" fmla="*/ 743963 h 969741"/>
              <a:gd name="connsiteX88" fmla="*/ 5042370 w 6069760"/>
              <a:gd name="connsiteY88" fmla="*/ 725149 h 969741"/>
              <a:gd name="connsiteX89" fmla="*/ 5155259 w 6069760"/>
              <a:gd name="connsiteY89" fmla="*/ 687519 h 969741"/>
              <a:gd name="connsiteX90" fmla="*/ 5296370 w 6069760"/>
              <a:gd name="connsiteY90" fmla="*/ 649889 h 969741"/>
              <a:gd name="connsiteX91" fmla="*/ 5334000 w 6069760"/>
              <a:gd name="connsiteY91" fmla="*/ 631075 h 969741"/>
              <a:gd name="connsiteX92" fmla="*/ 5390444 w 6069760"/>
              <a:gd name="connsiteY92" fmla="*/ 612260 h 969741"/>
              <a:gd name="connsiteX93" fmla="*/ 5446889 w 6069760"/>
              <a:gd name="connsiteY93" fmla="*/ 537000 h 969741"/>
              <a:gd name="connsiteX94" fmla="*/ 5456296 w 6069760"/>
              <a:gd name="connsiteY94" fmla="*/ 499371 h 969741"/>
              <a:gd name="connsiteX95" fmla="*/ 5465703 w 6069760"/>
              <a:gd name="connsiteY95" fmla="*/ 471149 h 969741"/>
              <a:gd name="connsiteX96" fmla="*/ 5446889 w 6069760"/>
              <a:gd name="connsiteY96" fmla="*/ 442926 h 969741"/>
              <a:gd name="connsiteX97" fmla="*/ 5418666 w 6069760"/>
              <a:gd name="connsiteY97" fmla="*/ 424112 h 969741"/>
              <a:gd name="connsiteX98" fmla="*/ 5343407 w 6069760"/>
              <a:gd name="connsiteY98" fmla="*/ 395889 h 969741"/>
              <a:gd name="connsiteX99" fmla="*/ 5108222 w 6069760"/>
              <a:gd name="connsiteY99" fmla="*/ 405297 h 969741"/>
              <a:gd name="connsiteX100" fmla="*/ 5032963 w 6069760"/>
              <a:gd name="connsiteY100" fmla="*/ 424112 h 969741"/>
              <a:gd name="connsiteX101" fmla="*/ 4995333 w 6069760"/>
              <a:gd name="connsiteY101" fmla="*/ 433519 h 969741"/>
              <a:gd name="connsiteX102" fmla="*/ 4957703 w 6069760"/>
              <a:gd name="connsiteY102" fmla="*/ 442926 h 969741"/>
              <a:gd name="connsiteX103" fmla="*/ 4910666 w 6069760"/>
              <a:gd name="connsiteY103" fmla="*/ 461741 h 969741"/>
              <a:gd name="connsiteX104" fmla="*/ 4816592 w 6069760"/>
              <a:gd name="connsiteY104" fmla="*/ 508778 h 969741"/>
              <a:gd name="connsiteX105" fmla="*/ 4788370 w 6069760"/>
              <a:gd name="connsiteY105" fmla="*/ 537000 h 969741"/>
              <a:gd name="connsiteX106" fmla="*/ 4713111 w 6069760"/>
              <a:gd name="connsiteY106" fmla="*/ 593445 h 969741"/>
              <a:gd name="connsiteX107" fmla="*/ 4675481 w 6069760"/>
              <a:gd name="connsiteY107" fmla="*/ 649889 h 969741"/>
              <a:gd name="connsiteX108" fmla="*/ 4628444 w 6069760"/>
              <a:gd name="connsiteY108" fmla="*/ 715741 h 969741"/>
              <a:gd name="connsiteX109" fmla="*/ 4619037 w 6069760"/>
              <a:gd name="connsiteY109" fmla="*/ 753371 h 969741"/>
              <a:gd name="connsiteX110" fmla="*/ 4637852 w 6069760"/>
              <a:gd name="connsiteY110" fmla="*/ 885075 h 969741"/>
              <a:gd name="connsiteX111" fmla="*/ 4675481 w 6069760"/>
              <a:gd name="connsiteY111" fmla="*/ 913297 h 969741"/>
              <a:gd name="connsiteX112" fmla="*/ 4741333 w 6069760"/>
              <a:gd name="connsiteY112" fmla="*/ 941519 h 969741"/>
              <a:gd name="connsiteX113" fmla="*/ 4769555 w 6069760"/>
              <a:gd name="connsiteY113" fmla="*/ 950926 h 969741"/>
              <a:gd name="connsiteX114" fmla="*/ 4826000 w 6069760"/>
              <a:gd name="connsiteY114" fmla="*/ 960334 h 969741"/>
              <a:gd name="connsiteX115" fmla="*/ 4873037 w 6069760"/>
              <a:gd name="connsiteY115" fmla="*/ 969741 h 969741"/>
              <a:gd name="connsiteX116" fmla="*/ 5127037 w 6069760"/>
              <a:gd name="connsiteY116" fmla="*/ 960334 h 969741"/>
              <a:gd name="connsiteX117" fmla="*/ 5286963 w 6069760"/>
              <a:gd name="connsiteY117" fmla="*/ 932112 h 969741"/>
              <a:gd name="connsiteX118" fmla="*/ 5362222 w 6069760"/>
              <a:gd name="connsiteY118" fmla="*/ 913297 h 969741"/>
              <a:gd name="connsiteX119" fmla="*/ 5484518 w 6069760"/>
              <a:gd name="connsiteY119" fmla="*/ 903889 h 969741"/>
              <a:gd name="connsiteX120" fmla="*/ 5550370 w 6069760"/>
              <a:gd name="connsiteY120" fmla="*/ 894482 h 969741"/>
              <a:gd name="connsiteX121" fmla="*/ 5691481 w 6069760"/>
              <a:gd name="connsiteY121" fmla="*/ 866260 h 969741"/>
              <a:gd name="connsiteX122" fmla="*/ 5766740 w 6069760"/>
              <a:gd name="connsiteY122" fmla="*/ 838038 h 969741"/>
              <a:gd name="connsiteX123" fmla="*/ 5813777 w 6069760"/>
              <a:gd name="connsiteY123" fmla="*/ 809815 h 969741"/>
              <a:gd name="connsiteX124" fmla="*/ 5842000 w 6069760"/>
              <a:gd name="connsiteY124" fmla="*/ 800408 h 969741"/>
              <a:gd name="connsiteX125" fmla="*/ 5907852 w 6069760"/>
              <a:gd name="connsiteY125" fmla="*/ 772186 h 969741"/>
              <a:gd name="connsiteX126" fmla="*/ 5926666 w 6069760"/>
              <a:gd name="connsiteY126" fmla="*/ 743963 h 969741"/>
              <a:gd name="connsiteX127" fmla="*/ 6011333 w 6069760"/>
              <a:gd name="connsiteY127" fmla="*/ 696926 h 969741"/>
              <a:gd name="connsiteX128" fmla="*/ 6048963 w 6069760"/>
              <a:gd name="connsiteY128" fmla="*/ 668704 h 969741"/>
              <a:gd name="connsiteX129" fmla="*/ 6067777 w 6069760"/>
              <a:gd name="connsiteY129" fmla="*/ 640482 h 969741"/>
              <a:gd name="connsiteX130" fmla="*/ 6058370 w 6069760"/>
              <a:gd name="connsiteY130" fmla="*/ 593445 h 969741"/>
              <a:gd name="connsiteX131" fmla="*/ 6048963 w 6069760"/>
              <a:gd name="connsiteY131" fmla="*/ 518186 h 969741"/>
              <a:gd name="connsiteX132" fmla="*/ 6030148 w 6069760"/>
              <a:gd name="connsiteY132" fmla="*/ 461741 h 969741"/>
              <a:gd name="connsiteX133" fmla="*/ 6020740 w 6069760"/>
              <a:gd name="connsiteY133" fmla="*/ 405297 h 969741"/>
              <a:gd name="connsiteX134" fmla="*/ 6001926 w 6069760"/>
              <a:gd name="connsiteY134" fmla="*/ 377075 h 969741"/>
              <a:gd name="connsiteX135" fmla="*/ 5973703 w 6069760"/>
              <a:gd name="connsiteY135" fmla="*/ 367667 h 969741"/>
              <a:gd name="connsiteX136" fmla="*/ 5945481 w 6069760"/>
              <a:gd name="connsiteY136" fmla="*/ 348852 h 969741"/>
              <a:gd name="connsiteX137" fmla="*/ 5870222 w 6069760"/>
              <a:gd name="connsiteY137" fmla="*/ 330038 h 9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069760" h="969741">
                <a:moveTo>
                  <a:pt x="0" y="38408"/>
                </a:moveTo>
                <a:cubicBezTo>
                  <a:pt x="212350" y="59642"/>
                  <a:pt x="12441" y="41847"/>
                  <a:pt x="404518" y="57223"/>
                </a:cubicBezTo>
                <a:cubicBezTo>
                  <a:pt x="461006" y="59438"/>
                  <a:pt x="517407" y="63494"/>
                  <a:pt x="573852" y="66630"/>
                </a:cubicBezTo>
                <a:cubicBezTo>
                  <a:pt x="592667" y="69766"/>
                  <a:pt x="611389" y="73517"/>
                  <a:pt x="630296" y="76038"/>
                </a:cubicBezTo>
                <a:cubicBezTo>
                  <a:pt x="788131" y="97083"/>
                  <a:pt x="646927" y="74254"/>
                  <a:pt x="780814" y="94852"/>
                </a:cubicBezTo>
                <a:cubicBezTo>
                  <a:pt x="851806" y="105774"/>
                  <a:pt x="911980" y="119917"/>
                  <a:pt x="987777" y="123075"/>
                </a:cubicBezTo>
                <a:lnTo>
                  <a:pt x="1213555" y="132482"/>
                </a:lnTo>
                <a:cubicBezTo>
                  <a:pt x="1222962" y="135618"/>
                  <a:pt x="1232021" y="140115"/>
                  <a:pt x="1241777" y="141889"/>
                </a:cubicBezTo>
                <a:cubicBezTo>
                  <a:pt x="1359748" y="163338"/>
                  <a:pt x="1430377" y="147099"/>
                  <a:pt x="1571037" y="141889"/>
                </a:cubicBezTo>
                <a:cubicBezTo>
                  <a:pt x="1580444" y="135618"/>
                  <a:pt x="1596153" y="133946"/>
                  <a:pt x="1599259" y="123075"/>
                </a:cubicBezTo>
                <a:cubicBezTo>
                  <a:pt x="1603652" y="107701"/>
                  <a:pt x="1598436" y="89528"/>
                  <a:pt x="1589852" y="76038"/>
                </a:cubicBezTo>
                <a:cubicBezTo>
                  <a:pt x="1549786" y="13077"/>
                  <a:pt x="1546820" y="24770"/>
                  <a:pt x="1495777" y="10186"/>
                </a:cubicBezTo>
                <a:cubicBezTo>
                  <a:pt x="1486242" y="7462"/>
                  <a:pt x="1476962" y="3914"/>
                  <a:pt x="1467555" y="778"/>
                </a:cubicBezTo>
                <a:cubicBezTo>
                  <a:pt x="1433061" y="3914"/>
                  <a:pt x="1397178" y="0"/>
                  <a:pt x="1364074" y="10186"/>
                </a:cubicBezTo>
                <a:cubicBezTo>
                  <a:pt x="1353268" y="13511"/>
                  <a:pt x="1346011" y="27127"/>
                  <a:pt x="1345259" y="38408"/>
                </a:cubicBezTo>
                <a:cubicBezTo>
                  <a:pt x="1342747" y="76084"/>
                  <a:pt x="1344292" y="114990"/>
                  <a:pt x="1354666" y="151297"/>
                </a:cubicBezTo>
                <a:cubicBezTo>
                  <a:pt x="1356839" y="158903"/>
                  <a:pt x="1419558" y="188606"/>
                  <a:pt x="1420518" y="188926"/>
                </a:cubicBezTo>
                <a:cubicBezTo>
                  <a:pt x="1445049" y="197103"/>
                  <a:pt x="1471246" y="199564"/>
                  <a:pt x="1495777" y="207741"/>
                </a:cubicBezTo>
                <a:cubicBezTo>
                  <a:pt x="1505185" y="210877"/>
                  <a:pt x="1514098" y="216614"/>
                  <a:pt x="1524000" y="217149"/>
                </a:cubicBezTo>
                <a:cubicBezTo>
                  <a:pt x="1630508" y="222906"/>
                  <a:pt x="1737235" y="223420"/>
                  <a:pt x="1843852" y="226556"/>
                </a:cubicBezTo>
                <a:cubicBezTo>
                  <a:pt x="1919111" y="223420"/>
                  <a:pt x="1995251" y="229050"/>
                  <a:pt x="2069629" y="217149"/>
                </a:cubicBezTo>
                <a:cubicBezTo>
                  <a:pt x="2079421" y="215582"/>
                  <a:pt x="2079037" y="198843"/>
                  <a:pt x="2079037" y="188926"/>
                </a:cubicBezTo>
                <a:cubicBezTo>
                  <a:pt x="2079037" y="163644"/>
                  <a:pt x="2083653" y="134702"/>
                  <a:pt x="2069629" y="113667"/>
                </a:cubicBezTo>
                <a:cubicBezTo>
                  <a:pt x="2060760" y="100363"/>
                  <a:pt x="2038324" y="107120"/>
                  <a:pt x="2022592" y="104260"/>
                </a:cubicBezTo>
                <a:cubicBezTo>
                  <a:pt x="1938023" y="88884"/>
                  <a:pt x="1995072" y="102083"/>
                  <a:pt x="1928518" y="85445"/>
                </a:cubicBezTo>
                <a:cubicBezTo>
                  <a:pt x="1897160" y="88581"/>
                  <a:pt x="1854131" y="70243"/>
                  <a:pt x="1834444" y="94852"/>
                </a:cubicBezTo>
                <a:cubicBezTo>
                  <a:pt x="1816384" y="117428"/>
                  <a:pt x="1843535" y="152292"/>
                  <a:pt x="1853259" y="179519"/>
                </a:cubicBezTo>
                <a:cubicBezTo>
                  <a:pt x="1859409" y="196738"/>
                  <a:pt x="1871790" y="211051"/>
                  <a:pt x="1881481" y="226556"/>
                </a:cubicBezTo>
                <a:cubicBezTo>
                  <a:pt x="1897356" y="251956"/>
                  <a:pt x="1933956" y="305527"/>
                  <a:pt x="1956740" y="311223"/>
                </a:cubicBezTo>
                <a:lnTo>
                  <a:pt x="1994370" y="320630"/>
                </a:lnTo>
                <a:cubicBezTo>
                  <a:pt x="2280899" y="463895"/>
                  <a:pt x="2033631" y="347586"/>
                  <a:pt x="2869259" y="320630"/>
                </a:cubicBezTo>
                <a:cubicBezTo>
                  <a:pt x="2882342" y="320208"/>
                  <a:pt x="2920828" y="306576"/>
                  <a:pt x="2935111" y="301815"/>
                </a:cubicBezTo>
                <a:cubicBezTo>
                  <a:pt x="2931975" y="289272"/>
                  <a:pt x="2934217" y="273916"/>
                  <a:pt x="2925703" y="264186"/>
                </a:cubicBezTo>
                <a:cubicBezTo>
                  <a:pt x="2899062" y="233740"/>
                  <a:pt x="2874024" y="228144"/>
                  <a:pt x="2841037" y="217149"/>
                </a:cubicBezTo>
                <a:cubicBezTo>
                  <a:pt x="2806543" y="220285"/>
                  <a:pt x="2770660" y="216370"/>
                  <a:pt x="2737555" y="226556"/>
                </a:cubicBezTo>
                <a:cubicBezTo>
                  <a:pt x="2701565" y="237630"/>
                  <a:pt x="2726702" y="313399"/>
                  <a:pt x="2728148" y="320630"/>
                </a:cubicBezTo>
                <a:cubicBezTo>
                  <a:pt x="2730093" y="330354"/>
                  <a:pt x="2733649" y="339738"/>
                  <a:pt x="2737555" y="348852"/>
                </a:cubicBezTo>
                <a:cubicBezTo>
                  <a:pt x="2757322" y="394976"/>
                  <a:pt x="2777184" y="418985"/>
                  <a:pt x="2812814" y="461741"/>
                </a:cubicBezTo>
                <a:cubicBezTo>
                  <a:pt x="2824170" y="475368"/>
                  <a:pt x="2836976" y="487827"/>
                  <a:pt x="2850444" y="499371"/>
                </a:cubicBezTo>
                <a:cubicBezTo>
                  <a:pt x="3043023" y="664438"/>
                  <a:pt x="2878024" y="528367"/>
                  <a:pt x="2982148" y="593445"/>
                </a:cubicBezTo>
                <a:cubicBezTo>
                  <a:pt x="2995444" y="601755"/>
                  <a:pt x="3007873" y="611463"/>
                  <a:pt x="3019777" y="621667"/>
                </a:cubicBezTo>
                <a:cubicBezTo>
                  <a:pt x="3029878" y="630325"/>
                  <a:pt x="3036370" y="643428"/>
                  <a:pt x="3048000" y="649889"/>
                </a:cubicBezTo>
                <a:cubicBezTo>
                  <a:pt x="3065337" y="659520"/>
                  <a:pt x="3085629" y="662432"/>
                  <a:pt x="3104444" y="668704"/>
                </a:cubicBezTo>
                <a:cubicBezTo>
                  <a:pt x="3199294" y="700322"/>
                  <a:pt x="3052166" y="652080"/>
                  <a:pt x="3170296" y="687519"/>
                </a:cubicBezTo>
                <a:cubicBezTo>
                  <a:pt x="3198790" y="696067"/>
                  <a:pt x="3226741" y="706334"/>
                  <a:pt x="3254963" y="715741"/>
                </a:cubicBezTo>
                <a:cubicBezTo>
                  <a:pt x="3264370" y="718877"/>
                  <a:pt x="3274316" y="720714"/>
                  <a:pt x="3283185" y="725149"/>
                </a:cubicBezTo>
                <a:cubicBezTo>
                  <a:pt x="3295728" y="731420"/>
                  <a:pt x="3307382" y="739933"/>
                  <a:pt x="3320814" y="743963"/>
                </a:cubicBezTo>
                <a:cubicBezTo>
                  <a:pt x="3339084" y="749444"/>
                  <a:pt x="3358555" y="749630"/>
                  <a:pt x="3377259" y="753371"/>
                </a:cubicBezTo>
                <a:cubicBezTo>
                  <a:pt x="3389937" y="755907"/>
                  <a:pt x="3402346" y="759642"/>
                  <a:pt x="3414889" y="762778"/>
                </a:cubicBezTo>
                <a:cubicBezTo>
                  <a:pt x="3621852" y="759642"/>
                  <a:pt x="3828970" y="761988"/>
                  <a:pt x="4035777" y="753371"/>
                </a:cubicBezTo>
                <a:cubicBezTo>
                  <a:pt x="4055593" y="752545"/>
                  <a:pt x="4074483" y="743426"/>
                  <a:pt x="4092222" y="734556"/>
                </a:cubicBezTo>
                <a:cubicBezTo>
                  <a:pt x="4112447" y="724443"/>
                  <a:pt x="4148666" y="696926"/>
                  <a:pt x="4148666" y="696926"/>
                </a:cubicBezTo>
                <a:cubicBezTo>
                  <a:pt x="4193007" y="630415"/>
                  <a:pt x="4135098" y="710493"/>
                  <a:pt x="4205111" y="640482"/>
                </a:cubicBezTo>
                <a:cubicBezTo>
                  <a:pt x="4213106" y="632487"/>
                  <a:pt x="4217654" y="621667"/>
                  <a:pt x="4223926" y="612260"/>
                </a:cubicBezTo>
                <a:cubicBezTo>
                  <a:pt x="4246487" y="544573"/>
                  <a:pt x="4219107" y="629121"/>
                  <a:pt x="4242740" y="546408"/>
                </a:cubicBezTo>
                <a:cubicBezTo>
                  <a:pt x="4245464" y="536873"/>
                  <a:pt x="4249012" y="527593"/>
                  <a:pt x="4252148" y="518186"/>
                </a:cubicBezTo>
                <a:cubicBezTo>
                  <a:pt x="4249012" y="474285"/>
                  <a:pt x="4255159" y="428707"/>
                  <a:pt x="4242740" y="386482"/>
                </a:cubicBezTo>
                <a:cubicBezTo>
                  <a:pt x="4237483" y="368607"/>
                  <a:pt x="4180145" y="348491"/>
                  <a:pt x="4167481" y="339445"/>
                </a:cubicBezTo>
                <a:cubicBezTo>
                  <a:pt x="4156655" y="331712"/>
                  <a:pt x="4151416" y="316626"/>
                  <a:pt x="4139259" y="311223"/>
                </a:cubicBezTo>
                <a:cubicBezTo>
                  <a:pt x="4121828" y="303476"/>
                  <a:pt x="4101721" y="304336"/>
                  <a:pt x="4082814" y="301815"/>
                </a:cubicBezTo>
                <a:cubicBezTo>
                  <a:pt x="4054667" y="298062"/>
                  <a:pt x="4026370" y="295544"/>
                  <a:pt x="3998148" y="292408"/>
                </a:cubicBezTo>
                <a:cubicBezTo>
                  <a:pt x="3940010" y="294644"/>
                  <a:pt x="3773454" y="281652"/>
                  <a:pt x="3687703" y="320630"/>
                </a:cubicBezTo>
                <a:cubicBezTo>
                  <a:pt x="3673430" y="327118"/>
                  <a:pt x="3663780" y="341238"/>
                  <a:pt x="3650074" y="348852"/>
                </a:cubicBezTo>
                <a:cubicBezTo>
                  <a:pt x="3635312" y="357053"/>
                  <a:pt x="3618141" y="360115"/>
                  <a:pt x="3603037" y="367667"/>
                </a:cubicBezTo>
                <a:cubicBezTo>
                  <a:pt x="3567000" y="385685"/>
                  <a:pt x="3533346" y="427950"/>
                  <a:pt x="3508963" y="452334"/>
                </a:cubicBezTo>
                <a:lnTo>
                  <a:pt x="3461926" y="499371"/>
                </a:lnTo>
                <a:cubicBezTo>
                  <a:pt x="3455654" y="515050"/>
                  <a:pt x="3450663" y="531304"/>
                  <a:pt x="3443111" y="546408"/>
                </a:cubicBezTo>
                <a:cubicBezTo>
                  <a:pt x="3438055" y="556521"/>
                  <a:pt x="3428266" y="564044"/>
                  <a:pt x="3424296" y="574630"/>
                </a:cubicBezTo>
                <a:cubicBezTo>
                  <a:pt x="3418682" y="589601"/>
                  <a:pt x="3419945" y="606498"/>
                  <a:pt x="3414889" y="621667"/>
                </a:cubicBezTo>
                <a:cubicBezTo>
                  <a:pt x="3410454" y="634971"/>
                  <a:pt x="3401598" y="646407"/>
                  <a:pt x="3396074" y="659297"/>
                </a:cubicBezTo>
                <a:cubicBezTo>
                  <a:pt x="3392168" y="668411"/>
                  <a:pt x="3389390" y="677984"/>
                  <a:pt x="3386666" y="687519"/>
                </a:cubicBezTo>
                <a:cubicBezTo>
                  <a:pt x="3383114" y="699951"/>
                  <a:pt x="3382352" y="713265"/>
                  <a:pt x="3377259" y="725149"/>
                </a:cubicBezTo>
                <a:cubicBezTo>
                  <a:pt x="3372805" y="735541"/>
                  <a:pt x="3364716" y="743964"/>
                  <a:pt x="3358444" y="753371"/>
                </a:cubicBezTo>
                <a:cubicBezTo>
                  <a:pt x="3412529" y="825484"/>
                  <a:pt x="3359862" y="763959"/>
                  <a:pt x="3414889" y="809815"/>
                </a:cubicBezTo>
                <a:cubicBezTo>
                  <a:pt x="3425110" y="818332"/>
                  <a:pt x="3431829" y="830987"/>
                  <a:pt x="3443111" y="838038"/>
                </a:cubicBezTo>
                <a:cubicBezTo>
                  <a:pt x="3457431" y="846988"/>
                  <a:pt x="3474717" y="849994"/>
                  <a:pt x="3490148" y="856852"/>
                </a:cubicBezTo>
                <a:cubicBezTo>
                  <a:pt x="3502963" y="862547"/>
                  <a:pt x="3514646" y="870743"/>
                  <a:pt x="3527777" y="875667"/>
                </a:cubicBezTo>
                <a:cubicBezTo>
                  <a:pt x="3542965" y="881363"/>
                  <a:pt x="3599665" y="891926"/>
                  <a:pt x="3612444" y="894482"/>
                </a:cubicBezTo>
                <a:lnTo>
                  <a:pt x="4045185" y="885075"/>
                </a:lnTo>
                <a:cubicBezTo>
                  <a:pt x="4104127" y="882851"/>
                  <a:pt x="4101017" y="875790"/>
                  <a:pt x="4148666" y="866260"/>
                </a:cubicBezTo>
                <a:cubicBezTo>
                  <a:pt x="4190587" y="857876"/>
                  <a:pt x="4211803" y="857531"/>
                  <a:pt x="4252148" y="847445"/>
                </a:cubicBezTo>
                <a:cubicBezTo>
                  <a:pt x="4261768" y="845040"/>
                  <a:pt x="4270530" y="839268"/>
                  <a:pt x="4280370" y="838038"/>
                </a:cubicBezTo>
                <a:cubicBezTo>
                  <a:pt x="4341403" y="830409"/>
                  <a:pt x="4538041" y="821505"/>
                  <a:pt x="4581407" y="819223"/>
                </a:cubicBezTo>
                <a:cubicBezTo>
                  <a:pt x="4606493" y="816087"/>
                  <a:pt x="4631678" y="813659"/>
                  <a:pt x="4656666" y="809815"/>
                </a:cubicBezTo>
                <a:cubicBezTo>
                  <a:pt x="4740110" y="796977"/>
                  <a:pt x="4666813" y="802667"/>
                  <a:pt x="4760148" y="791000"/>
                </a:cubicBezTo>
                <a:cubicBezTo>
                  <a:pt x="4791419" y="787091"/>
                  <a:pt x="4822864" y="784729"/>
                  <a:pt x="4854222" y="781593"/>
                </a:cubicBezTo>
                <a:cubicBezTo>
                  <a:pt x="4866765" y="772186"/>
                  <a:pt x="4877117" y="758729"/>
                  <a:pt x="4891852" y="753371"/>
                </a:cubicBezTo>
                <a:cubicBezTo>
                  <a:pt x="4912690" y="745793"/>
                  <a:pt x="4935831" y="747608"/>
                  <a:pt x="4957703" y="743963"/>
                </a:cubicBezTo>
                <a:cubicBezTo>
                  <a:pt x="4975601" y="740980"/>
                  <a:pt x="5023042" y="731189"/>
                  <a:pt x="5042370" y="725149"/>
                </a:cubicBezTo>
                <a:cubicBezTo>
                  <a:pt x="5080230" y="713318"/>
                  <a:pt x="5116778" y="697139"/>
                  <a:pt x="5155259" y="687519"/>
                </a:cubicBezTo>
                <a:cubicBezTo>
                  <a:pt x="5182208" y="680782"/>
                  <a:pt x="5267858" y="660257"/>
                  <a:pt x="5296370" y="649889"/>
                </a:cubicBezTo>
                <a:cubicBezTo>
                  <a:pt x="5309549" y="645097"/>
                  <a:pt x="5320979" y="636283"/>
                  <a:pt x="5334000" y="631075"/>
                </a:cubicBezTo>
                <a:cubicBezTo>
                  <a:pt x="5352414" y="623710"/>
                  <a:pt x="5371629" y="618532"/>
                  <a:pt x="5390444" y="612260"/>
                </a:cubicBezTo>
                <a:cubicBezTo>
                  <a:pt x="5419689" y="583015"/>
                  <a:pt x="5428186" y="579081"/>
                  <a:pt x="5446889" y="537000"/>
                </a:cubicBezTo>
                <a:cubicBezTo>
                  <a:pt x="5452140" y="525185"/>
                  <a:pt x="5452744" y="511803"/>
                  <a:pt x="5456296" y="499371"/>
                </a:cubicBezTo>
                <a:cubicBezTo>
                  <a:pt x="5459020" y="489836"/>
                  <a:pt x="5462567" y="480556"/>
                  <a:pt x="5465703" y="471149"/>
                </a:cubicBezTo>
                <a:cubicBezTo>
                  <a:pt x="5459432" y="461741"/>
                  <a:pt x="5454884" y="450921"/>
                  <a:pt x="5446889" y="442926"/>
                </a:cubicBezTo>
                <a:cubicBezTo>
                  <a:pt x="5438894" y="434931"/>
                  <a:pt x="5428483" y="429721"/>
                  <a:pt x="5418666" y="424112"/>
                </a:cubicBezTo>
                <a:cubicBezTo>
                  <a:pt x="5380402" y="402247"/>
                  <a:pt x="5384566" y="406179"/>
                  <a:pt x="5343407" y="395889"/>
                </a:cubicBezTo>
                <a:cubicBezTo>
                  <a:pt x="5265012" y="399025"/>
                  <a:pt x="5186357" y="398194"/>
                  <a:pt x="5108222" y="405297"/>
                </a:cubicBezTo>
                <a:cubicBezTo>
                  <a:pt x="5082470" y="407638"/>
                  <a:pt x="5058049" y="417840"/>
                  <a:pt x="5032963" y="424112"/>
                </a:cubicBezTo>
                <a:lnTo>
                  <a:pt x="4995333" y="433519"/>
                </a:lnTo>
                <a:cubicBezTo>
                  <a:pt x="4982790" y="436655"/>
                  <a:pt x="4969708" y="438124"/>
                  <a:pt x="4957703" y="442926"/>
                </a:cubicBezTo>
                <a:cubicBezTo>
                  <a:pt x="4942024" y="449198"/>
                  <a:pt x="4925770" y="454189"/>
                  <a:pt x="4910666" y="461741"/>
                </a:cubicBezTo>
                <a:cubicBezTo>
                  <a:pt x="4804295" y="514927"/>
                  <a:pt x="4881314" y="487205"/>
                  <a:pt x="4816592" y="508778"/>
                </a:cubicBezTo>
                <a:cubicBezTo>
                  <a:pt x="4807185" y="518185"/>
                  <a:pt x="4798590" y="528483"/>
                  <a:pt x="4788370" y="537000"/>
                </a:cubicBezTo>
                <a:cubicBezTo>
                  <a:pt x="4751716" y="567545"/>
                  <a:pt x="4754281" y="547700"/>
                  <a:pt x="4713111" y="593445"/>
                </a:cubicBezTo>
                <a:cubicBezTo>
                  <a:pt x="4697984" y="610253"/>
                  <a:pt x="4688024" y="631074"/>
                  <a:pt x="4675481" y="649889"/>
                </a:cubicBezTo>
                <a:cubicBezTo>
                  <a:pt x="4649771" y="727026"/>
                  <a:pt x="4692216" y="613706"/>
                  <a:pt x="4628444" y="715741"/>
                </a:cubicBezTo>
                <a:cubicBezTo>
                  <a:pt x="4621591" y="726705"/>
                  <a:pt x="4622173" y="740828"/>
                  <a:pt x="4619037" y="753371"/>
                </a:cubicBezTo>
                <a:cubicBezTo>
                  <a:pt x="4625309" y="797272"/>
                  <a:pt x="4623093" y="843256"/>
                  <a:pt x="4637852" y="885075"/>
                </a:cubicBezTo>
                <a:cubicBezTo>
                  <a:pt x="4643070" y="899860"/>
                  <a:pt x="4662723" y="904184"/>
                  <a:pt x="4675481" y="913297"/>
                </a:cubicBezTo>
                <a:cubicBezTo>
                  <a:pt x="4713672" y="940576"/>
                  <a:pt x="4693637" y="927892"/>
                  <a:pt x="4741333" y="941519"/>
                </a:cubicBezTo>
                <a:cubicBezTo>
                  <a:pt x="4750868" y="944243"/>
                  <a:pt x="4759875" y="948775"/>
                  <a:pt x="4769555" y="950926"/>
                </a:cubicBezTo>
                <a:cubicBezTo>
                  <a:pt x="4788175" y="955064"/>
                  <a:pt x="4807233" y="956922"/>
                  <a:pt x="4826000" y="960334"/>
                </a:cubicBezTo>
                <a:cubicBezTo>
                  <a:pt x="4841732" y="963194"/>
                  <a:pt x="4857358" y="966605"/>
                  <a:pt x="4873037" y="969741"/>
                </a:cubicBezTo>
                <a:cubicBezTo>
                  <a:pt x="4957704" y="966605"/>
                  <a:pt x="5042562" y="966832"/>
                  <a:pt x="5127037" y="960334"/>
                </a:cubicBezTo>
                <a:cubicBezTo>
                  <a:pt x="5140339" y="959311"/>
                  <a:pt x="5250869" y="940441"/>
                  <a:pt x="5286963" y="932112"/>
                </a:cubicBezTo>
                <a:cubicBezTo>
                  <a:pt x="5312159" y="926298"/>
                  <a:pt x="5336440" y="915280"/>
                  <a:pt x="5362222" y="913297"/>
                </a:cubicBezTo>
                <a:cubicBezTo>
                  <a:pt x="5402987" y="910161"/>
                  <a:pt x="5443835" y="907957"/>
                  <a:pt x="5484518" y="903889"/>
                </a:cubicBezTo>
                <a:cubicBezTo>
                  <a:pt x="5506581" y="901683"/>
                  <a:pt x="5528454" y="897854"/>
                  <a:pt x="5550370" y="894482"/>
                </a:cubicBezTo>
                <a:cubicBezTo>
                  <a:pt x="5604317" y="886183"/>
                  <a:pt x="5635203" y="880330"/>
                  <a:pt x="5691481" y="866260"/>
                </a:cubicBezTo>
                <a:cubicBezTo>
                  <a:pt x="5707759" y="862191"/>
                  <a:pt x="5758117" y="842349"/>
                  <a:pt x="5766740" y="838038"/>
                </a:cubicBezTo>
                <a:cubicBezTo>
                  <a:pt x="5783094" y="829861"/>
                  <a:pt x="5797423" y="817992"/>
                  <a:pt x="5813777" y="809815"/>
                </a:cubicBezTo>
                <a:cubicBezTo>
                  <a:pt x="5822647" y="805380"/>
                  <a:pt x="5832793" y="804091"/>
                  <a:pt x="5842000" y="800408"/>
                </a:cubicBezTo>
                <a:cubicBezTo>
                  <a:pt x="5864174" y="791539"/>
                  <a:pt x="5885901" y="781593"/>
                  <a:pt x="5907852" y="772186"/>
                </a:cubicBezTo>
                <a:cubicBezTo>
                  <a:pt x="5914123" y="762778"/>
                  <a:pt x="5918671" y="751958"/>
                  <a:pt x="5926666" y="743963"/>
                </a:cubicBezTo>
                <a:cubicBezTo>
                  <a:pt x="5943223" y="727406"/>
                  <a:pt x="5999045" y="704299"/>
                  <a:pt x="6011333" y="696926"/>
                </a:cubicBezTo>
                <a:cubicBezTo>
                  <a:pt x="6024778" y="688859"/>
                  <a:pt x="6036420" y="678111"/>
                  <a:pt x="6048963" y="668704"/>
                </a:cubicBezTo>
                <a:cubicBezTo>
                  <a:pt x="6055234" y="659297"/>
                  <a:pt x="6066375" y="651701"/>
                  <a:pt x="6067777" y="640482"/>
                </a:cubicBezTo>
                <a:cubicBezTo>
                  <a:pt x="6069760" y="624616"/>
                  <a:pt x="6060801" y="609249"/>
                  <a:pt x="6058370" y="593445"/>
                </a:cubicBezTo>
                <a:cubicBezTo>
                  <a:pt x="6054526" y="568457"/>
                  <a:pt x="6054260" y="542906"/>
                  <a:pt x="6048963" y="518186"/>
                </a:cubicBezTo>
                <a:cubicBezTo>
                  <a:pt x="6044808" y="498793"/>
                  <a:pt x="6033409" y="481304"/>
                  <a:pt x="6030148" y="461741"/>
                </a:cubicBezTo>
                <a:cubicBezTo>
                  <a:pt x="6027012" y="442926"/>
                  <a:pt x="6026772" y="423392"/>
                  <a:pt x="6020740" y="405297"/>
                </a:cubicBezTo>
                <a:cubicBezTo>
                  <a:pt x="6017165" y="394571"/>
                  <a:pt x="6010755" y="384138"/>
                  <a:pt x="6001926" y="377075"/>
                </a:cubicBezTo>
                <a:cubicBezTo>
                  <a:pt x="5994182" y="370880"/>
                  <a:pt x="5982573" y="372102"/>
                  <a:pt x="5973703" y="367667"/>
                </a:cubicBezTo>
                <a:cubicBezTo>
                  <a:pt x="5963590" y="362611"/>
                  <a:pt x="5955813" y="353444"/>
                  <a:pt x="5945481" y="348852"/>
                </a:cubicBezTo>
                <a:cubicBezTo>
                  <a:pt x="5898687" y="328055"/>
                  <a:pt x="5903936" y="330038"/>
                  <a:pt x="5870222" y="330038"/>
                </a:cubicBezTo>
              </a:path>
            </a:pathLst>
          </a:cu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a:p>
        </p:txBody>
      </p:sp>
      <p:sp>
        <p:nvSpPr>
          <p:cNvPr id="142342" name="ZoneTexte 8"/>
          <p:cNvSpPr txBox="1">
            <a:spLocks noChangeArrowheads="1"/>
          </p:cNvSpPr>
          <p:nvPr/>
        </p:nvSpPr>
        <p:spPr bwMode="auto">
          <a:xfrm>
            <a:off x="762000" y="1219200"/>
            <a:ext cx="714375" cy="461963"/>
          </a:xfrm>
          <a:prstGeom prst="rect">
            <a:avLst/>
          </a:prstGeom>
          <a:noFill/>
          <a:ln w="9525">
            <a:noFill/>
            <a:miter lim="800000"/>
            <a:headEnd/>
            <a:tailEnd/>
          </a:ln>
        </p:spPr>
        <p:txBody>
          <a:bodyPr wrap="none">
            <a:prstTxWarp prst="textNoShape">
              <a:avLst/>
            </a:prstTxWarp>
            <a:spAutoFit/>
          </a:bodyPr>
          <a:lstStyle/>
          <a:p>
            <a:r>
              <a:rPr lang="fr-FR">
                <a:solidFill>
                  <a:schemeClr val="bg1"/>
                </a:solidFill>
              </a:rPr>
              <a:t>Jour</a:t>
            </a:r>
          </a:p>
        </p:txBody>
      </p:sp>
      <p:sp>
        <p:nvSpPr>
          <p:cNvPr id="142343" name="ZoneTexte 9"/>
          <p:cNvSpPr txBox="1">
            <a:spLocks noChangeArrowheads="1"/>
          </p:cNvSpPr>
          <p:nvPr/>
        </p:nvSpPr>
        <p:spPr bwMode="auto">
          <a:xfrm>
            <a:off x="7391400" y="1295400"/>
            <a:ext cx="585241" cy="369332"/>
          </a:xfrm>
          <a:prstGeom prst="rect">
            <a:avLst/>
          </a:prstGeom>
          <a:noFill/>
          <a:ln w="9525">
            <a:noFill/>
            <a:miter lim="800000"/>
            <a:headEnd/>
            <a:tailEnd/>
          </a:ln>
        </p:spPr>
        <p:txBody>
          <a:bodyPr wrap="none">
            <a:prstTxWarp prst="textNoShape">
              <a:avLst/>
            </a:prstTxWarp>
            <a:spAutoFit/>
          </a:bodyPr>
          <a:lstStyle/>
          <a:p>
            <a:r>
              <a:rPr lang="fr-FR" dirty="0"/>
              <a:t>Nuit</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3362" name="ZoneTexte 4"/>
          <p:cNvSpPr txBox="1">
            <a:spLocks noChangeArrowheads="1"/>
          </p:cNvSpPr>
          <p:nvPr/>
        </p:nvSpPr>
        <p:spPr bwMode="auto">
          <a:xfrm>
            <a:off x="228600" y="609600"/>
            <a:ext cx="4114800" cy="3046988"/>
          </a:xfrm>
          <a:prstGeom prst="rect">
            <a:avLst/>
          </a:prstGeom>
          <a:noFill/>
          <a:ln w="9525">
            <a:noFill/>
            <a:miter lim="800000"/>
            <a:headEnd/>
            <a:tailEnd/>
          </a:ln>
        </p:spPr>
        <p:txBody>
          <a:bodyPr>
            <a:prstTxWarp prst="textNoShape">
              <a:avLst/>
            </a:prstTxWarp>
            <a:spAutoFit/>
          </a:bodyPr>
          <a:lstStyle/>
          <a:p>
            <a:r>
              <a:rPr lang="fr-FR" sz="3200" dirty="0">
                <a:solidFill>
                  <a:srgbClr val="D9D9D9"/>
                </a:solidFill>
              </a:rPr>
              <a:t>Nous prédisons que les aurores martiennes sont:</a:t>
            </a:r>
          </a:p>
          <a:p>
            <a:pPr>
              <a:buFontTx/>
              <a:buChar char="-"/>
            </a:pPr>
            <a:r>
              <a:rPr lang="fr-FR" sz="3200" dirty="0">
                <a:solidFill>
                  <a:srgbClr val="D9D9D9"/>
                </a:solidFill>
              </a:rPr>
              <a:t> Bleues (N2+) et vertes (O) à 140 km</a:t>
            </a:r>
          </a:p>
          <a:p>
            <a:pPr>
              <a:buFontTx/>
              <a:buChar char="-"/>
            </a:pPr>
            <a:r>
              <a:rPr lang="fr-FR" sz="3200" dirty="0">
                <a:solidFill>
                  <a:srgbClr val="D9D9D9"/>
                </a:solidFill>
              </a:rPr>
              <a:t> Rouges (O) à 160 </a:t>
            </a:r>
            <a:r>
              <a:rPr lang="fr-FR" sz="3200" dirty="0" smtClean="0">
                <a:solidFill>
                  <a:srgbClr val="D9D9D9"/>
                </a:solidFill>
              </a:rPr>
              <a:t>km</a:t>
            </a:r>
          </a:p>
        </p:txBody>
      </p:sp>
      <p:pic>
        <p:nvPicPr>
          <p:cNvPr id="143363" name="Image 4" descr="Capture d’écran 2014-06-16 à 11.05.19.png"/>
          <p:cNvPicPr>
            <a:picLocks noChangeAspect="1"/>
          </p:cNvPicPr>
          <p:nvPr/>
        </p:nvPicPr>
        <p:blipFill>
          <a:blip r:embed="rId2"/>
          <a:srcRect/>
          <a:stretch>
            <a:fillRect/>
          </a:stretch>
        </p:blipFill>
        <p:spPr bwMode="auto">
          <a:xfrm>
            <a:off x="4800600" y="685800"/>
            <a:ext cx="4202113" cy="601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solidFill>
                  <a:srgbClr val="D9D9D9"/>
                </a:solidFill>
              </a:rPr>
              <a:t>L’article a été publié en mai dernier (</a:t>
            </a:r>
            <a:r>
              <a:rPr lang="fr-FR" sz="3200" dirty="0" err="1" smtClean="0">
                <a:solidFill>
                  <a:srgbClr val="D9D9D9"/>
                </a:solidFill>
              </a:rPr>
              <a:t>Planetary</a:t>
            </a:r>
            <a:r>
              <a:rPr lang="fr-FR" sz="3200" dirty="0" smtClean="0">
                <a:solidFill>
                  <a:srgbClr val="D9D9D9"/>
                </a:solidFill>
              </a:rPr>
              <a:t> and </a:t>
            </a:r>
            <a:r>
              <a:rPr lang="fr-FR" sz="3200" dirty="0" err="1" smtClean="0">
                <a:solidFill>
                  <a:srgbClr val="D9D9D9"/>
                </a:solidFill>
              </a:rPr>
              <a:t>Space</a:t>
            </a:r>
            <a:r>
              <a:rPr lang="fr-FR" sz="3200" dirty="0" smtClean="0">
                <a:solidFill>
                  <a:srgbClr val="D9D9D9"/>
                </a:solidFill>
              </a:rPr>
              <a:t> Science) </a:t>
            </a:r>
            <a:endParaRPr lang="fr-FR" sz="3200" dirty="0">
              <a:solidFill>
                <a:srgbClr val="D9D9D9"/>
              </a:solidFill>
            </a:endParaRPr>
          </a:p>
        </p:txBody>
      </p:sp>
      <p:pic>
        <p:nvPicPr>
          <p:cNvPr id="5" name="Image 4" descr="Capture d’écran 2015-05-29 à 07.53.51.png"/>
          <p:cNvPicPr>
            <a:picLocks noChangeAspect="1"/>
          </p:cNvPicPr>
          <p:nvPr/>
        </p:nvPicPr>
        <p:blipFill>
          <a:blip r:embed="rId2"/>
          <a:stretch>
            <a:fillRect/>
          </a:stretch>
        </p:blipFill>
        <p:spPr>
          <a:xfrm>
            <a:off x="2132939" y="1417922"/>
            <a:ext cx="4808895" cy="50842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73980"/>
            <a:ext cx="9144000" cy="1143000"/>
          </a:xfrm>
        </p:spPr>
        <p:txBody>
          <a:bodyPr>
            <a:normAutofit/>
          </a:bodyPr>
          <a:lstStyle/>
          <a:p>
            <a:r>
              <a:rPr lang="fr-FR" sz="3200" dirty="0" smtClean="0">
                <a:solidFill>
                  <a:srgbClr val="D9D9D9"/>
                </a:solidFill>
              </a:rPr>
              <a:t>Accompagné de plusieurs communiqués de presse. </a:t>
            </a:r>
            <a:endParaRPr lang="fr-FR" sz="3200" dirty="0">
              <a:solidFill>
                <a:srgbClr val="D9D9D9"/>
              </a:solidFill>
            </a:endParaRPr>
          </a:p>
        </p:txBody>
      </p:sp>
      <p:pic>
        <p:nvPicPr>
          <p:cNvPr id="4" name="Image 3" descr="Capture d’écran 2015-05-29 à 07.55.32.png"/>
          <p:cNvPicPr>
            <a:picLocks noChangeAspect="1"/>
          </p:cNvPicPr>
          <p:nvPr/>
        </p:nvPicPr>
        <p:blipFill>
          <a:blip r:embed="rId2"/>
          <a:stretch>
            <a:fillRect/>
          </a:stretch>
        </p:blipFill>
        <p:spPr>
          <a:xfrm>
            <a:off x="4104046" y="712096"/>
            <a:ext cx="4416557" cy="3728504"/>
          </a:xfrm>
          <a:prstGeom prst="rect">
            <a:avLst/>
          </a:prstGeom>
        </p:spPr>
      </p:pic>
      <p:pic>
        <p:nvPicPr>
          <p:cNvPr id="6" name="Image 5" descr="Capture d’écran 2015-05-29 à 07.56.00.png"/>
          <p:cNvPicPr>
            <a:picLocks noChangeAspect="1"/>
          </p:cNvPicPr>
          <p:nvPr/>
        </p:nvPicPr>
        <p:blipFill>
          <a:blip r:embed="rId3"/>
          <a:stretch>
            <a:fillRect/>
          </a:stretch>
        </p:blipFill>
        <p:spPr>
          <a:xfrm>
            <a:off x="215900" y="939800"/>
            <a:ext cx="2895600" cy="3933111"/>
          </a:xfrm>
          <a:prstGeom prst="rect">
            <a:avLst/>
          </a:prstGeom>
        </p:spPr>
      </p:pic>
      <p:pic>
        <p:nvPicPr>
          <p:cNvPr id="8" name="Image 7" descr="Capture d’écran 2015-05-29 à 07.56.27.png"/>
          <p:cNvPicPr>
            <a:picLocks noChangeAspect="1"/>
          </p:cNvPicPr>
          <p:nvPr/>
        </p:nvPicPr>
        <p:blipFill>
          <a:blip r:embed="rId4"/>
          <a:stretch>
            <a:fillRect/>
          </a:stretch>
        </p:blipFill>
        <p:spPr>
          <a:xfrm>
            <a:off x="1539386" y="3547166"/>
            <a:ext cx="2741830" cy="3058492"/>
          </a:xfrm>
          <a:prstGeom prst="rect">
            <a:avLst/>
          </a:prstGeom>
        </p:spPr>
      </p:pic>
      <p:pic>
        <p:nvPicPr>
          <p:cNvPr id="9" name="Image 8" descr="Capture d’écran 2015-05-29 à 07.57.46.png"/>
          <p:cNvPicPr>
            <a:picLocks noChangeAspect="1"/>
          </p:cNvPicPr>
          <p:nvPr/>
        </p:nvPicPr>
        <p:blipFill>
          <a:blip r:embed="rId5"/>
          <a:stretch>
            <a:fillRect/>
          </a:stretch>
        </p:blipFill>
        <p:spPr>
          <a:xfrm>
            <a:off x="5645142" y="3547166"/>
            <a:ext cx="3498858" cy="30584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descr="AuroraOnMars.jpg"/>
          <p:cNvPicPr>
            <a:picLocks noChangeAspect="1"/>
          </p:cNvPicPr>
          <p:nvPr/>
        </p:nvPicPr>
        <p:blipFill>
          <a:blip r:embed="rId2"/>
          <a:stretch>
            <a:fillRect/>
          </a:stretch>
        </p:blipFill>
        <p:spPr>
          <a:xfrm>
            <a:off x="-1" y="1024142"/>
            <a:ext cx="9144001" cy="46831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ers/lilenstj/Jean/Images/Soleil/films/protu7.mov">
            <a:hlinkClick r:id="" action="ppaction://media"/>
          </p:cNvPr>
          <p:cNvPicPr/>
          <p:nvPr>
            <a:videoFile r:link="rId2"/>
            <p:extLst>
              <p:ext uri="{DAA4B4D4-6D71-4841-9C94-3DE7FCFB9230}">
                <p14:media xmlns:p14="http://schemas.microsoft.com/office/powerpoint/2010/main" r:link="rId1"/>
              </p:ext>
            </p:extLst>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5" name="Text Box 2"/>
          <p:cNvSpPr txBox="1">
            <a:spLocks noChangeArrowheads="1"/>
          </p:cNvSpPr>
          <p:nvPr/>
        </p:nvSpPr>
        <p:spPr bwMode="auto">
          <a:xfrm>
            <a:off x="8131223" y="6491287"/>
            <a:ext cx="530915" cy="246221"/>
          </a:xfrm>
          <a:prstGeom prst="rect">
            <a:avLst/>
          </a:prstGeom>
          <a:noFill/>
          <a:ln w="9525">
            <a:noFill/>
            <a:miter lim="800000"/>
            <a:headEnd/>
            <a:tailEnd/>
          </a:ln>
        </p:spPr>
        <p:txBody>
          <a:bodyPr wrap="none">
            <a:prstTxWarp prst="textNoShape">
              <a:avLst/>
            </a:prstTxWarp>
            <a:spAutoFit/>
          </a:bodyPr>
          <a:lstStyle/>
          <a:p>
            <a:r>
              <a:rPr lang="fr-FR" sz="1000" dirty="0" smtClean="0">
                <a:solidFill>
                  <a:srgbClr val="FFCC99"/>
                </a:solidFill>
              </a:rPr>
              <a:t> JACSA</a:t>
            </a:r>
            <a:endParaRPr lang="fr-FR" dirty="0">
              <a:solidFill>
                <a:srgbClr val="FFCC99"/>
              </a:solidFill>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descr="AuroraOnMars_v2.jpg"/>
          <p:cNvPicPr>
            <a:picLocks noChangeAspect="1"/>
          </p:cNvPicPr>
          <p:nvPr/>
        </p:nvPicPr>
        <p:blipFill>
          <a:blip r:embed="rId2"/>
          <a:stretch>
            <a:fillRect/>
          </a:stretch>
        </p:blipFill>
        <p:spPr>
          <a:xfrm>
            <a:off x="0" y="443642"/>
            <a:ext cx="9144000" cy="6026150"/>
          </a:xfrm>
          <a:prstGeom prst="rect">
            <a:avLst/>
          </a:prstGeom>
        </p:spPr>
      </p:pic>
      <p:sp>
        <p:nvSpPr>
          <p:cNvPr id="4" name="Text Box 16"/>
          <p:cNvSpPr txBox="1">
            <a:spLocks noChangeArrowheads="1"/>
          </p:cNvSpPr>
          <p:nvPr/>
        </p:nvSpPr>
        <p:spPr bwMode="auto">
          <a:xfrm>
            <a:off x="771401" y="3014350"/>
            <a:ext cx="7844853" cy="1938992"/>
          </a:xfrm>
          <a:prstGeom prst="rect">
            <a:avLst/>
          </a:prstGeom>
          <a:noFill/>
          <a:ln w="9525">
            <a:noFill/>
            <a:miter lim="800000"/>
            <a:headEnd/>
            <a:tailEnd/>
          </a:ln>
        </p:spPr>
        <p:txBody>
          <a:bodyPr wrap="square">
            <a:prstTxWarp prst="textNoShape">
              <a:avLst/>
            </a:prstTxWarp>
            <a:spAutoFit/>
          </a:bodyPr>
          <a:lstStyle/>
          <a:p>
            <a:pPr algn="ctr"/>
            <a:r>
              <a:rPr lang="fr-FR" sz="6000" dirty="0" smtClean="0">
                <a:solidFill>
                  <a:srgbClr val="D9D9D9"/>
                </a:solidFill>
              </a:rPr>
              <a:t>Mars est bleue comme une orange</a:t>
            </a:r>
            <a:r>
              <a:rPr lang="mr-IN" sz="6000" dirty="0" smtClean="0">
                <a:solidFill>
                  <a:srgbClr val="D9D9D9"/>
                </a:solidFill>
              </a:rPr>
              <a:t>…</a:t>
            </a:r>
            <a:endParaRPr lang="fr-FR" sz="6000" dirty="0">
              <a:solidFill>
                <a:srgbClr val="D9D9D9"/>
              </a:solidFill>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4"/>
          <p:cNvSpPr txBox="1">
            <a:spLocks noChangeArrowheads="1"/>
          </p:cNvSpPr>
          <p:nvPr/>
        </p:nvSpPr>
        <p:spPr bwMode="auto">
          <a:xfrm>
            <a:off x="611188" y="524519"/>
            <a:ext cx="7991475" cy="6186308"/>
          </a:xfrm>
          <a:prstGeom prst="rect">
            <a:avLst/>
          </a:prstGeom>
          <a:noFill/>
          <a:ln w="9525">
            <a:noFill/>
            <a:miter lim="800000"/>
            <a:headEnd/>
            <a:tailEnd/>
          </a:ln>
        </p:spPr>
        <p:txBody>
          <a:bodyPr>
            <a:prstTxWarp prst="textNoShape">
              <a:avLst/>
            </a:prstTxWarp>
            <a:spAutoFit/>
          </a:bodyPr>
          <a:lstStyle/>
          <a:p>
            <a:r>
              <a:rPr lang="fr-FR" sz="4400" dirty="0" smtClean="0">
                <a:solidFill>
                  <a:srgbClr val="DDDDDD"/>
                </a:solidFill>
                <a:latin typeface="Comic Sans MS" pitchFamily="-112" charset="0"/>
              </a:rPr>
              <a:t>Je peux maintenant vous raconter une autre découverte amusante sur les aurores.</a:t>
            </a:r>
          </a:p>
          <a:p>
            <a:r>
              <a:rPr lang="fr-FR" sz="4400" dirty="0" smtClean="0">
                <a:solidFill>
                  <a:srgbClr val="DDDDDD"/>
                </a:solidFill>
                <a:latin typeface="Comic Sans MS" pitchFamily="-112" charset="0"/>
              </a:rPr>
              <a:t>Ou alors on parle du lien entre activité solaire et climat.</a:t>
            </a:r>
          </a:p>
          <a:p>
            <a:r>
              <a:rPr lang="fr-FR" sz="4400" dirty="0" smtClean="0">
                <a:solidFill>
                  <a:srgbClr val="DDDDDD"/>
                </a:solidFill>
                <a:latin typeface="Comic Sans MS" pitchFamily="-112" charset="0"/>
              </a:rPr>
              <a:t>Mais pas de philosophie des sciences.</a:t>
            </a:r>
            <a:endParaRPr lang="fr-FR" sz="4400" dirty="0">
              <a:solidFill>
                <a:srgbClr val="DDDDDD"/>
              </a:solidFill>
              <a:latin typeface="Comic Sans MS" pitchFamily="-112" charset="0"/>
            </a:endParaRPr>
          </a:p>
        </p:txBody>
      </p:sp>
    </p:spTree>
    <p:extLst>
      <p:ext uri="{BB962C8B-B14F-4D97-AF65-F5344CB8AC3E}">
        <p14:creationId xmlns:p14="http://schemas.microsoft.com/office/powerpoint/2010/main" val="225168361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4"/>
          <p:cNvSpPr txBox="1">
            <a:spLocks noChangeArrowheads="1"/>
          </p:cNvSpPr>
          <p:nvPr/>
        </p:nvSpPr>
        <p:spPr bwMode="auto">
          <a:xfrm>
            <a:off x="611188" y="836613"/>
            <a:ext cx="7991475" cy="5262979"/>
          </a:xfrm>
          <a:prstGeom prst="rect">
            <a:avLst/>
          </a:prstGeom>
          <a:noFill/>
          <a:ln w="9525">
            <a:noFill/>
            <a:miter lim="800000"/>
            <a:headEnd/>
            <a:tailEnd/>
          </a:ln>
        </p:spPr>
        <p:txBody>
          <a:bodyPr>
            <a:prstTxWarp prst="textNoShape">
              <a:avLst/>
            </a:prstTxWarp>
            <a:spAutoFit/>
          </a:bodyPr>
          <a:lstStyle/>
          <a:p>
            <a:r>
              <a:rPr lang="fr-FR" sz="4800" dirty="0" smtClean="0">
                <a:solidFill>
                  <a:srgbClr val="DDDDDD"/>
                </a:solidFill>
                <a:latin typeface="Comic Sans MS" pitchFamily="-112" charset="0"/>
              </a:rPr>
              <a:t>Or donc, elles se produisent entre 80 et 300 km. Malheureusement</a:t>
            </a:r>
            <a:r>
              <a:rPr lang="fr-FR" sz="4800" dirty="0">
                <a:solidFill>
                  <a:srgbClr val="DDDDDD"/>
                </a:solidFill>
                <a:latin typeface="Comic Sans MS" pitchFamily="-112" charset="0"/>
              </a:rPr>
              <a:t>, c’est très dur d’observer cette couche de notre environnement spatial. Très dur…</a:t>
            </a:r>
          </a:p>
        </p:txBody>
      </p:sp>
    </p:spTree>
    <p:extLst>
      <p:ext uri="{BB962C8B-B14F-4D97-AF65-F5344CB8AC3E}">
        <p14:creationId xmlns:p14="http://schemas.microsoft.com/office/powerpoint/2010/main" val="210492264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38200" y="4038600"/>
            <a:ext cx="7146925" cy="2585323"/>
          </a:xfrm>
          <a:prstGeom prst="rect">
            <a:avLst/>
          </a:prstGeom>
          <a:noFill/>
          <a:ln w="9525">
            <a:noFill/>
            <a:miter lim="800000"/>
            <a:headEnd/>
            <a:tailEnd/>
          </a:ln>
        </p:spPr>
        <p:txBody>
          <a:bodyPr>
            <a:prstTxWarp prst="textNoShape">
              <a:avLst/>
            </a:prstTxWarp>
            <a:spAutoFit/>
          </a:bodyPr>
          <a:lstStyle/>
          <a:p>
            <a:r>
              <a:rPr lang="fr-FR" sz="5400" dirty="0" smtClean="0">
                <a:solidFill>
                  <a:srgbClr val="D9D9D9"/>
                </a:solidFill>
              </a:rPr>
              <a:t>« Est-ce que le rayonnement pourrait être polarisé ? »</a:t>
            </a:r>
            <a:endParaRPr lang="fr-FR" sz="5400" dirty="0">
              <a:solidFill>
                <a:srgbClr val="D9D9D9"/>
              </a:solidFill>
            </a:endParaRPr>
          </a:p>
        </p:txBody>
      </p:sp>
      <p:pic>
        <p:nvPicPr>
          <p:cNvPr id="4" name="Image 5"/>
          <p:cNvPicPr>
            <a:picLocks noChangeAspect="1"/>
          </p:cNvPicPr>
          <p:nvPr/>
        </p:nvPicPr>
        <p:blipFill>
          <a:blip r:embed="rId2"/>
          <a:srcRect/>
          <a:stretch>
            <a:fillRect/>
          </a:stretch>
        </p:blipFill>
        <p:spPr bwMode="auto">
          <a:xfrm>
            <a:off x="6515624" y="476152"/>
            <a:ext cx="1981200" cy="3302000"/>
          </a:xfrm>
          <a:prstGeom prst="rect">
            <a:avLst/>
          </a:prstGeom>
          <a:noFill/>
          <a:ln w="9525">
            <a:noFill/>
            <a:miter lim="800000"/>
            <a:headEnd/>
            <a:tailEnd/>
          </a:ln>
        </p:spPr>
      </p:pic>
    </p:spTree>
    <p:extLst>
      <p:ext uri="{BB962C8B-B14F-4D97-AF65-F5344CB8AC3E}">
        <p14:creationId xmlns:p14="http://schemas.microsoft.com/office/powerpoint/2010/main" val="162654440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98538" y="685800"/>
            <a:ext cx="7146925" cy="1015663"/>
          </a:xfrm>
          <a:prstGeom prst="rect">
            <a:avLst/>
          </a:prstGeom>
          <a:noFill/>
          <a:ln w="9525">
            <a:noFill/>
            <a:miter lim="800000"/>
            <a:headEnd/>
            <a:tailEnd/>
          </a:ln>
        </p:spPr>
        <p:txBody>
          <a:bodyPr>
            <a:prstTxWarp prst="textNoShape">
              <a:avLst/>
            </a:prstTxWarp>
            <a:spAutoFit/>
          </a:bodyPr>
          <a:lstStyle/>
          <a:p>
            <a:r>
              <a:rPr lang="fr-FR" sz="6000" dirty="0" smtClean="0">
                <a:solidFill>
                  <a:srgbClr val="D9D9D9"/>
                </a:solidFill>
              </a:rPr>
              <a:t>Pola …quoi ?</a:t>
            </a:r>
            <a:endParaRPr lang="fr-FR" sz="6000" dirty="0">
              <a:solidFill>
                <a:srgbClr val="D9D9D9"/>
              </a:solidFill>
            </a:endParaRPr>
          </a:p>
        </p:txBody>
      </p:sp>
      <p:pic>
        <p:nvPicPr>
          <p:cNvPr id="3" name="Image 2" descr="shadok08.jpg"/>
          <p:cNvPicPr>
            <a:picLocks noChangeAspect="1"/>
          </p:cNvPicPr>
          <p:nvPr/>
        </p:nvPicPr>
        <p:blipFill>
          <a:blip r:embed="rId2"/>
          <a:srcRect t="8771" b="15225"/>
          <a:stretch>
            <a:fillRect/>
          </a:stretch>
        </p:blipFill>
        <p:spPr bwMode="auto">
          <a:xfrm>
            <a:off x="4972623" y="2590800"/>
            <a:ext cx="3749675" cy="3962400"/>
          </a:xfrm>
          <a:prstGeom prst="rect">
            <a:avLst/>
          </a:prstGeom>
          <a:noFill/>
          <a:ln w="9525">
            <a:noFill/>
            <a:miter lim="800000"/>
            <a:headEnd/>
            <a:tailEnd/>
          </a:ln>
        </p:spPr>
      </p:pic>
    </p:spTree>
    <p:extLst>
      <p:ext uri="{BB962C8B-B14F-4D97-AF65-F5344CB8AC3E}">
        <p14:creationId xmlns:p14="http://schemas.microsoft.com/office/powerpoint/2010/main" val="39175602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98538" y="685800"/>
            <a:ext cx="7146925" cy="1015663"/>
          </a:xfrm>
          <a:prstGeom prst="rect">
            <a:avLst/>
          </a:prstGeom>
          <a:noFill/>
          <a:ln w="9525">
            <a:noFill/>
            <a:miter lim="800000"/>
            <a:headEnd/>
            <a:tailEnd/>
          </a:ln>
        </p:spPr>
        <p:txBody>
          <a:bodyPr>
            <a:prstTxWarp prst="textNoShape">
              <a:avLst/>
            </a:prstTxWarp>
            <a:spAutoFit/>
          </a:bodyPr>
          <a:lstStyle/>
          <a:p>
            <a:r>
              <a:rPr lang="fr-FR" sz="6000" dirty="0" smtClean="0">
                <a:solidFill>
                  <a:srgbClr val="D9D9D9"/>
                </a:solidFill>
              </a:rPr>
              <a:t>Polarisé… regardez…</a:t>
            </a:r>
            <a:endParaRPr lang="fr-FR" sz="6000" dirty="0">
              <a:solidFill>
                <a:srgbClr val="D9D9D9"/>
              </a:solidFill>
            </a:endParaRPr>
          </a:p>
        </p:txBody>
      </p:sp>
      <p:pic>
        <p:nvPicPr>
          <p:cNvPr id="3" name="Image 4"/>
          <p:cNvPicPr>
            <a:picLocks noChangeAspect="1"/>
          </p:cNvPicPr>
          <p:nvPr/>
        </p:nvPicPr>
        <p:blipFill>
          <a:blip r:embed="rId2"/>
          <a:srcRect/>
          <a:stretch>
            <a:fillRect/>
          </a:stretch>
        </p:blipFill>
        <p:spPr bwMode="auto">
          <a:xfrm>
            <a:off x="5699390" y="2251020"/>
            <a:ext cx="3048000" cy="4000500"/>
          </a:xfrm>
          <a:prstGeom prst="rect">
            <a:avLst/>
          </a:prstGeom>
          <a:noFill/>
          <a:ln w="9525">
            <a:noFill/>
            <a:miter lim="800000"/>
            <a:headEnd/>
            <a:tailEnd/>
          </a:ln>
        </p:spPr>
      </p:pic>
    </p:spTree>
    <p:extLst>
      <p:ext uri="{BB962C8B-B14F-4D97-AF65-F5344CB8AC3E}">
        <p14:creationId xmlns:p14="http://schemas.microsoft.com/office/powerpoint/2010/main" val="423896197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4"/>
          <p:cNvSpPr txBox="1">
            <a:spLocks noChangeArrowheads="1"/>
          </p:cNvSpPr>
          <p:nvPr/>
        </p:nvSpPr>
        <p:spPr bwMode="auto">
          <a:xfrm>
            <a:off x="1476375" y="981075"/>
            <a:ext cx="6932613" cy="3751263"/>
          </a:xfrm>
          <a:prstGeom prst="rect">
            <a:avLst/>
          </a:prstGeom>
          <a:noFill/>
          <a:ln w="9525">
            <a:noFill/>
            <a:miter lim="800000"/>
            <a:headEnd/>
            <a:tailEnd/>
          </a:ln>
        </p:spPr>
        <p:txBody>
          <a:bodyPr>
            <a:prstTxWarp prst="textNoShape">
              <a:avLst/>
            </a:prstTxWarp>
            <a:spAutoFit/>
          </a:bodyPr>
          <a:lstStyle/>
          <a:p>
            <a:pPr algn="ctr"/>
            <a:r>
              <a:rPr lang="fr-FR" sz="4800">
                <a:solidFill>
                  <a:srgbClr val="DDDDDD"/>
                </a:solidFill>
                <a:latin typeface="Comic Sans MS" pitchFamily="-112" charset="0"/>
              </a:rPr>
              <a:t>Pourquoi serait-il polarisé ? Parce  que:</a:t>
            </a:r>
          </a:p>
          <a:p>
            <a:pPr algn="ctr"/>
            <a:r>
              <a:rPr lang="fr-FR" sz="4800">
                <a:solidFill>
                  <a:srgbClr val="DDDDDD"/>
                </a:solidFill>
                <a:latin typeface="Comic Sans MS" pitchFamily="-112" charset="0"/>
              </a:rPr>
              <a:t>Vent solaire </a:t>
            </a:r>
          </a:p>
          <a:p>
            <a:pPr algn="ctr"/>
            <a:r>
              <a:rPr lang="fr-FR" sz="4800">
                <a:solidFill>
                  <a:srgbClr val="DDDDDD"/>
                </a:solidFill>
                <a:latin typeface="Comic Sans MS" pitchFamily="-112" charset="0"/>
              </a:rPr>
              <a:t>+</a:t>
            </a:r>
          </a:p>
          <a:p>
            <a:pPr algn="ctr"/>
            <a:r>
              <a:rPr lang="fr-FR" sz="4800">
                <a:solidFill>
                  <a:srgbClr val="DDDDDD"/>
                </a:solidFill>
                <a:latin typeface="Comic Sans MS" pitchFamily="-112" charset="0"/>
              </a:rPr>
              <a:t>Champ magnétique</a:t>
            </a:r>
          </a:p>
        </p:txBody>
      </p:sp>
    </p:spTree>
    <p:extLst>
      <p:ext uri="{BB962C8B-B14F-4D97-AF65-F5344CB8AC3E}">
        <p14:creationId xmlns:p14="http://schemas.microsoft.com/office/powerpoint/2010/main" val="418366035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6" name="Object 2"/>
          <p:cNvGraphicFramePr>
            <a:graphicFrameLocks noChangeAspect="1"/>
          </p:cNvGraphicFramePr>
          <p:nvPr/>
        </p:nvGraphicFramePr>
        <p:xfrm>
          <a:off x="2987675" y="765175"/>
          <a:ext cx="4519613" cy="4122738"/>
        </p:xfrm>
        <a:graphic>
          <a:graphicData uri="http://schemas.openxmlformats.org/presentationml/2006/ole">
            <mc:AlternateContent xmlns:mc="http://schemas.openxmlformats.org/markup-compatibility/2006">
              <mc:Choice xmlns:v="urn:schemas-microsoft-com:vml" Requires="v">
                <p:oleObj spid="_x0000_s1037" r:id="rId4" imgW="4519052" imgH="4122777" progId="">
                  <p:embed/>
                </p:oleObj>
              </mc:Choice>
              <mc:Fallback>
                <p:oleObj r:id="rId4" imgW="4519052" imgH="412277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765175"/>
                        <a:ext cx="4519613" cy="41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1550142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Text Box 3"/>
          <p:cNvSpPr txBox="1">
            <a:spLocks noChangeArrowheads="1"/>
          </p:cNvSpPr>
          <p:nvPr/>
        </p:nvSpPr>
        <p:spPr bwMode="auto">
          <a:xfrm>
            <a:off x="1258888" y="908050"/>
            <a:ext cx="3960812" cy="1373188"/>
          </a:xfrm>
          <a:prstGeom prst="rect">
            <a:avLst/>
          </a:prstGeom>
          <a:noFill/>
          <a:ln w="9525">
            <a:noFill/>
            <a:miter lim="800000"/>
            <a:headEnd/>
            <a:tailEnd/>
          </a:ln>
        </p:spPr>
        <p:txBody>
          <a:bodyPr>
            <a:prstTxWarp prst="textNoShape">
              <a:avLst/>
            </a:prstTxWarp>
            <a:spAutoFit/>
          </a:bodyPr>
          <a:lstStyle/>
          <a:p>
            <a:r>
              <a:rPr lang="en-US" sz="2800">
                <a:solidFill>
                  <a:srgbClr val="DDDDDD"/>
                </a:solidFill>
                <a:latin typeface="Comic Sans MS" pitchFamily="-112" charset="0"/>
              </a:rPr>
              <a:t>Longyearbyen, Svalbard</a:t>
            </a:r>
          </a:p>
          <a:p>
            <a:r>
              <a:rPr lang="en-US" sz="2800">
                <a:solidFill>
                  <a:srgbClr val="DDDDDD"/>
                </a:solidFill>
                <a:latin typeface="Comic Sans MS" pitchFamily="-112" charset="0"/>
              </a:rPr>
              <a:t>78.2 N, 15.8 E</a:t>
            </a:r>
          </a:p>
        </p:txBody>
      </p:sp>
      <p:graphicFrame>
        <p:nvGraphicFramePr>
          <p:cNvPr id="172034" name="Object 2"/>
          <p:cNvGraphicFramePr>
            <a:graphicFrameLocks noChangeAspect="1"/>
          </p:cNvGraphicFramePr>
          <p:nvPr/>
        </p:nvGraphicFramePr>
        <p:xfrm>
          <a:off x="4716463" y="2133600"/>
          <a:ext cx="3489325" cy="2628900"/>
        </p:xfrm>
        <a:graphic>
          <a:graphicData uri="http://schemas.openxmlformats.org/presentationml/2006/ole">
            <mc:AlternateContent xmlns:mc="http://schemas.openxmlformats.org/markup-compatibility/2006">
              <mc:Choice xmlns:v="urn:schemas-microsoft-com:vml" Requires="v">
                <p:oleObj spid="_x0000_s2061" r:id="rId4" imgW="3489524" imgH="2629128" progId="">
                  <p:embed/>
                </p:oleObj>
              </mc:Choice>
              <mc:Fallback>
                <p:oleObj r:id="rId4" imgW="3489524" imgH="262912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2133600"/>
                        <a:ext cx="348932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72036" name="Picture 6" descr="msmap2"/>
          <p:cNvPicPr>
            <a:picLocks noChangeAspect="1" noChangeArrowheads="1"/>
          </p:cNvPicPr>
          <p:nvPr/>
        </p:nvPicPr>
        <p:blipFill>
          <a:blip r:embed="rId6"/>
          <a:srcRect t="19131"/>
          <a:stretch>
            <a:fillRect/>
          </a:stretch>
        </p:blipFill>
        <p:spPr bwMode="auto">
          <a:xfrm>
            <a:off x="468313" y="3068638"/>
            <a:ext cx="3673475" cy="2411412"/>
          </a:xfrm>
          <a:prstGeom prst="rect">
            <a:avLst/>
          </a:prstGeom>
          <a:noFill/>
          <a:ln w="9525">
            <a:noFill/>
            <a:miter lim="800000"/>
            <a:headEnd/>
            <a:tailEnd/>
          </a:ln>
        </p:spPr>
      </p:pic>
    </p:spTree>
    <p:extLst>
      <p:ext uri="{BB962C8B-B14F-4D97-AF65-F5344CB8AC3E}">
        <p14:creationId xmlns:p14="http://schemas.microsoft.com/office/powerpoint/2010/main" val="286988659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4" descr="Norge_Svalbard_Dec2006_11"/>
          <p:cNvPicPr>
            <a:picLocks noChangeAspect="1" noChangeArrowheads="1"/>
          </p:cNvPicPr>
          <p:nvPr/>
        </p:nvPicPr>
        <p:blipFill>
          <a:blip r:embed="rId3"/>
          <a:srcRect/>
          <a:stretch>
            <a:fillRect/>
          </a:stretch>
        </p:blipFill>
        <p:spPr bwMode="auto">
          <a:xfrm>
            <a:off x="971550" y="1017588"/>
            <a:ext cx="6985000" cy="4678362"/>
          </a:xfrm>
          <a:prstGeom prst="rect">
            <a:avLst/>
          </a:prstGeom>
          <a:noFill/>
          <a:ln w="9525">
            <a:noFill/>
            <a:miter lim="800000"/>
            <a:headEnd/>
            <a:tailEnd/>
          </a:ln>
        </p:spPr>
      </p:pic>
      <p:sp>
        <p:nvSpPr>
          <p:cNvPr id="3" name="Titre 1"/>
          <p:cNvSpPr txBox="1">
            <a:spLocks/>
          </p:cNvSpPr>
          <p:nvPr/>
        </p:nvSpPr>
        <p:spPr>
          <a:xfrm>
            <a:off x="457200" y="274638"/>
            <a:ext cx="8229600" cy="1143000"/>
          </a:xfrm>
          <a:prstGeom prst="rect">
            <a:avLst/>
          </a:prstGeom>
        </p:spPr>
        <p:txBody>
          <a:bodyPr vert="horz"/>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000" b="0" i="0" u="none" strike="noStrike" kern="0" cap="none" spc="0" normalizeH="0" baseline="0" noProof="0" smtClean="0">
                <a:ln>
                  <a:noFill/>
                </a:ln>
                <a:solidFill>
                  <a:srgbClr val="FFFFFF"/>
                </a:solidFill>
                <a:effectLst/>
                <a:uLnTx/>
                <a:uFillTx/>
                <a:latin typeface="+mj-lt"/>
                <a:ea typeface="ＭＳ Ｐゴシック" pitchFamily="-107" charset="-128"/>
                <a:cs typeface="ＭＳ Ｐゴシック" pitchFamily="-107" charset="-128"/>
              </a:rPr>
              <a:t>2008: Première lumière</a:t>
            </a:r>
            <a:endParaRPr kumimoji="0" lang="fr-FR" sz="4000" b="0" i="0" u="none" strike="noStrike" kern="0" cap="none" spc="0" normalizeH="0" baseline="0" noProof="0" dirty="0" smtClean="0">
              <a:ln>
                <a:noFill/>
              </a:ln>
              <a:solidFill>
                <a:srgbClr val="FFFFFF"/>
              </a:solidFill>
              <a:effectLst/>
              <a:uLnTx/>
              <a:uFillTx/>
              <a:latin typeface="+mj-lt"/>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4664147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stilleSlinky.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7391" y="102279"/>
            <a:ext cx="9101925" cy="664811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re 1"/>
          <p:cNvSpPr>
            <a:spLocks noGrp="1"/>
          </p:cNvSpPr>
          <p:nvPr>
            <p:ph type="title"/>
          </p:nvPr>
        </p:nvSpPr>
        <p:spPr/>
        <p:txBody>
          <a:bodyPr/>
          <a:lstStyle/>
          <a:p>
            <a:pPr eaLnBrk="1" hangingPunct="1"/>
            <a:r>
              <a:rPr lang="fr-FR" sz="4000" dirty="0" smtClean="0">
                <a:solidFill>
                  <a:srgbClr val="FFFFFF"/>
                </a:solidFill>
                <a:ea typeface="ＭＳ Ｐゴシック" pitchFamily="-107" charset="-128"/>
                <a:cs typeface="ＭＳ Ｐゴシック" pitchFamily="-107" charset="-128"/>
              </a:rPr>
              <a:t>2008: découverte</a:t>
            </a:r>
          </a:p>
        </p:txBody>
      </p:sp>
      <p:pic>
        <p:nvPicPr>
          <p:cNvPr id="7" name="Picture 20"/>
          <p:cNvPicPr>
            <a:picLocks noChangeAspect="1" noChangeArrowheads="1"/>
          </p:cNvPicPr>
          <p:nvPr/>
        </p:nvPicPr>
        <p:blipFill>
          <a:blip r:embed="rId2"/>
          <a:srcRect l="32769" t="49604" r="29832" b="7143"/>
          <a:stretch>
            <a:fillRect/>
          </a:stretch>
        </p:blipFill>
        <p:spPr bwMode="auto">
          <a:xfrm>
            <a:off x="457200" y="1612202"/>
            <a:ext cx="3060076" cy="2653729"/>
          </a:xfrm>
          <a:prstGeom prst="rect">
            <a:avLst/>
          </a:prstGeom>
          <a:noFill/>
          <a:ln w="9525">
            <a:noFill/>
            <a:miter lim="800000"/>
            <a:headEnd/>
            <a:tailEnd/>
          </a:ln>
        </p:spPr>
      </p:pic>
      <p:pic>
        <p:nvPicPr>
          <p:cNvPr id="6" name="Image 3"/>
          <p:cNvPicPr>
            <a:picLocks noChangeAspect="1"/>
          </p:cNvPicPr>
          <p:nvPr/>
        </p:nvPicPr>
        <p:blipFill>
          <a:blip r:embed="rId3"/>
          <a:srcRect/>
          <a:stretch>
            <a:fillRect/>
          </a:stretch>
        </p:blipFill>
        <p:spPr bwMode="auto">
          <a:xfrm>
            <a:off x="5370048" y="3661195"/>
            <a:ext cx="3058977" cy="2256670"/>
          </a:xfrm>
          <a:prstGeom prst="rect">
            <a:avLst/>
          </a:prstGeom>
          <a:noFill/>
          <a:ln w="9525">
            <a:noFill/>
            <a:miter lim="800000"/>
            <a:headEnd/>
            <a:tailEnd/>
          </a:ln>
        </p:spPr>
      </p:pic>
    </p:spTree>
    <p:extLst>
      <p:ext uri="{BB962C8B-B14F-4D97-AF65-F5344CB8AC3E}">
        <p14:creationId xmlns:p14="http://schemas.microsoft.com/office/powerpoint/2010/main" val="90939406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ZoneTexte 4"/>
          <p:cNvSpPr txBox="1">
            <a:spLocks noChangeArrowheads="1"/>
          </p:cNvSpPr>
          <p:nvPr/>
        </p:nvSpPr>
        <p:spPr bwMode="auto">
          <a:xfrm>
            <a:off x="5418102" y="2130806"/>
            <a:ext cx="2778369" cy="2677656"/>
          </a:xfrm>
          <a:prstGeom prst="rect">
            <a:avLst/>
          </a:prstGeom>
          <a:noFill/>
          <a:ln w="9525">
            <a:noFill/>
            <a:miter lim="800000"/>
            <a:headEnd/>
            <a:tailEnd/>
          </a:ln>
        </p:spPr>
        <p:txBody>
          <a:bodyPr>
            <a:prstTxWarp prst="textNoShape">
              <a:avLst/>
            </a:prstTxWarp>
            <a:spAutoFit/>
          </a:bodyPr>
          <a:lstStyle/>
          <a:p>
            <a:r>
              <a:rPr lang="fr-FR" sz="2800" dirty="0" err="1" smtClean="0"/>
              <a:t>Hornsund</a:t>
            </a:r>
            <a:r>
              <a:rPr lang="fr-FR" sz="2800" dirty="0" smtClean="0"/>
              <a:t>, hiver 2010</a:t>
            </a:r>
            <a:r>
              <a:rPr lang="fr-FR" sz="2800" dirty="0"/>
              <a:t>-</a:t>
            </a:r>
            <a:r>
              <a:rPr lang="fr-FR" sz="2800" dirty="0" smtClean="0"/>
              <a:t>2011: </a:t>
            </a:r>
          </a:p>
          <a:p>
            <a:r>
              <a:rPr lang="fr-FR" sz="2800" dirty="0" smtClean="0"/>
              <a:t>le taux de polarisation dépend de l’activité solaire</a:t>
            </a:r>
            <a:endParaRPr lang="fr-FR" sz="2800" dirty="0"/>
          </a:p>
        </p:txBody>
      </p:sp>
      <p:pic>
        <p:nvPicPr>
          <p:cNvPr id="6" name="Image 5" descr="A figure abstract 1 copie.JPG"/>
          <p:cNvPicPr>
            <a:picLocks noChangeAspect="1"/>
          </p:cNvPicPr>
          <p:nvPr/>
        </p:nvPicPr>
        <p:blipFill>
          <a:blip r:embed="rId2"/>
          <a:stretch>
            <a:fillRect/>
          </a:stretch>
        </p:blipFill>
        <p:spPr>
          <a:xfrm>
            <a:off x="182934" y="1762873"/>
            <a:ext cx="4498649" cy="3376632"/>
          </a:xfrm>
          <a:prstGeom prst="rect">
            <a:avLst/>
          </a:prstGeom>
        </p:spPr>
      </p:pic>
    </p:spTree>
    <p:extLst>
      <p:ext uri="{BB962C8B-B14F-4D97-AF65-F5344CB8AC3E}">
        <p14:creationId xmlns:p14="http://schemas.microsoft.com/office/powerpoint/2010/main" val="346678836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Espace réservé du contenu 2"/>
          <p:cNvSpPr>
            <a:spLocks noGrp="1"/>
          </p:cNvSpPr>
          <p:nvPr>
            <p:ph idx="1"/>
          </p:nvPr>
        </p:nvSpPr>
        <p:spPr>
          <a:xfrm>
            <a:off x="457201" y="1600202"/>
            <a:ext cx="8229599" cy="1050522"/>
          </a:xfrm>
        </p:spPr>
        <p:txBody>
          <a:bodyPr/>
          <a:lstStyle/>
          <a:p>
            <a:pPr eaLnBrk="1" hangingPunct="1">
              <a:lnSpc>
                <a:spcPct val="80000"/>
              </a:lnSpc>
            </a:pPr>
            <a:r>
              <a:rPr lang="fr-FR" dirty="0" smtClean="0">
                <a:solidFill>
                  <a:srgbClr val="FFFFFF"/>
                </a:solidFill>
                <a:ea typeface="ＭＳ Ｐゴシック" pitchFamily="-107" charset="-128"/>
                <a:cs typeface="ＭＳ Ｐゴシック" pitchFamily="-107" charset="-128"/>
              </a:rPr>
              <a:t>Découverte de la polarisation dans les aurores de Jupiter</a:t>
            </a:r>
          </a:p>
        </p:txBody>
      </p:sp>
      <p:graphicFrame>
        <p:nvGraphicFramePr>
          <p:cNvPr id="21506" name="Object 2"/>
          <p:cNvGraphicFramePr>
            <a:graphicFrameLocks noChangeAspect="1"/>
          </p:cNvGraphicFramePr>
          <p:nvPr/>
        </p:nvGraphicFramePr>
        <p:xfrm>
          <a:off x="1225360" y="2946172"/>
          <a:ext cx="6299688" cy="1460500"/>
        </p:xfrm>
        <a:graphic>
          <a:graphicData uri="http://schemas.openxmlformats.org/presentationml/2006/ole">
            <mc:AlternateContent xmlns:mc="http://schemas.openxmlformats.org/markup-compatibility/2006">
              <mc:Choice xmlns:v="urn:schemas-microsoft-com:vml" Requires="v">
                <p:oleObj spid="_x0000_s3085" name="Document" r:id="rId3" imgW="6299200" imgH="1460500" progId="Word.Document.12">
                  <p:link updateAutomatic="1"/>
                </p:oleObj>
              </mc:Choice>
              <mc:Fallback>
                <p:oleObj name="Document" r:id="rId3" imgW="6299200" imgH="14605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360" y="2946172"/>
                        <a:ext cx="6299688" cy="146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54865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O.Grunewald Sahara algérien5 copie.jpg"/>
          <p:cNvPicPr>
            <a:picLocks noChangeAspect="1"/>
          </p:cNvPicPr>
          <p:nvPr/>
        </p:nvPicPr>
        <p:blipFill>
          <a:blip r:embed="rId2"/>
          <a:stretch>
            <a:fillRect/>
          </a:stretch>
        </p:blipFill>
        <p:spPr>
          <a:xfrm>
            <a:off x="5512838" y="1989402"/>
            <a:ext cx="3631162" cy="4868598"/>
          </a:xfrm>
          <a:prstGeom prst="rect">
            <a:avLst/>
          </a:prstGeom>
        </p:spPr>
      </p:pic>
      <p:sp>
        <p:nvSpPr>
          <p:cNvPr id="20" name="Oval 13"/>
          <p:cNvSpPr>
            <a:spLocks noChangeArrowheads="1"/>
          </p:cNvSpPr>
          <p:nvPr/>
        </p:nvSpPr>
        <p:spPr bwMode="auto">
          <a:xfrm flipV="1">
            <a:off x="7101267" y="3183801"/>
            <a:ext cx="132099" cy="139182"/>
          </a:xfrm>
          <a:prstGeom prst="ellipse">
            <a:avLst/>
          </a:prstGeom>
          <a:gradFill rotWithShape="1">
            <a:gsLst>
              <a:gs pos="0">
                <a:srgbClr val="FFFF00"/>
              </a:gs>
              <a:gs pos="100000">
                <a:srgbClr val="FFFF00">
                  <a:gamma/>
                  <a:shade val="9412"/>
                  <a:invGamma/>
                </a:srgbClr>
              </a:gs>
            </a:gsLst>
            <a:lin ang="2700000" scaled="1"/>
          </a:gradFill>
          <a:ln w="6350">
            <a:solidFill>
              <a:schemeClr val="bg1"/>
            </a:solidFill>
            <a:round/>
            <a:headEnd/>
            <a:tailEnd/>
          </a:ln>
          <a:effectLst/>
        </p:spPr>
        <p:txBody>
          <a:bodyPr wrap="none" anchor="ctr">
            <a:prstTxWarp prst="textNoShape">
              <a:avLst/>
            </a:prstTxWarp>
          </a:bodyPr>
          <a:lstStyle/>
          <a:p>
            <a:pPr indent="1588" algn="ctr">
              <a:buClr>
                <a:srgbClr val="DADADA"/>
              </a:buClr>
              <a:tabLst>
                <a:tab pos="2147888" algn="l"/>
              </a:tabLst>
            </a:pPr>
            <a:endParaRPr lang="en-GB" sz="1800">
              <a:effectLst>
                <a:outerShdw blurRad="38100" dist="38100" dir="2700000" algn="tl">
                  <a:srgbClr val="000000"/>
                </a:outerShdw>
              </a:effectLst>
              <a:latin typeface="Arial" pitchFamily="-112" charset="0"/>
              <a:ea typeface="Arial" pitchFamily="-112" charset="0"/>
              <a:cs typeface="Arial" pitchFamily="-112" charset="0"/>
            </a:endParaRPr>
          </a:p>
        </p:txBody>
      </p:sp>
      <p:pic>
        <p:nvPicPr>
          <p:cNvPr id="21" name="Image 20" descr="latest_1024_0304_superbe.jpg"/>
          <p:cNvPicPr>
            <a:picLocks noChangeAspect="1"/>
          </p:cNvPicPr>
          <p:nvPr/>
        </p:nvPicPr>
        <p:blipFill>
          <a:blip r:embed="rId3"/>
          <a:srcRect l="51835" t="5648" b="6332"/>
          <a:stretch>
            <a:fillRect/>
          </a:stretch>
        </p:blipFill>
        <p:spPr>
          <a:xfrm rot="5400000">
            <a:off x="6334919" y="-822081"/>
            <a:ext cx="1987000" cy="3631162"/>
          </a:xfrm>
          <a:prstGeom prst="rect">
            <a:avLst/>
          </a:prstGeom>
        </p:spPr>
      </p:pic>
      <p:sp>
        <p:nvSpPr>
          <p:cNvPr id="11" name="Oval 13"/>
          <p:cNvSpPr>
            <a:spLocks noChangeArrowheads="1"/>
          </p:cNvSpPr>
          <p:nvPr/>
        </p:nvSpPr>
        <p:spPr bwMode="auto">
          <a:xfrm flipV="1">
            <a:off x="7106431" y="4758302"/>
            <a:ext cx="132099" cy="139182"/>
          </a:xfrm>
          <a:prstGeom prst="ellipse">
            <a:avLst/>
          </a:prstGeom>
          <a:gradFill rotWithShape="1">
            <a:gsLst>
              <a:gs pos="0">
                <a:srgbClr val="FFFF00"/>
              </a:gs>
              <a:gs pos="100000">
                <a:srgbClr val="FFFF00">
                  <a:gamma/>
                  <a:shade val="9412"/>
                  <a:invGamma/>
                </a:srgbClr>
              </a:gs>
            </a:gsLst>
            <a:lin ang="2700000" scaled="1"/>
          </a:gradFill>
          <a:ln w="6350">
            <a:solidFill>
              <a:schemeClr val="bg1"/>
            </a:solidFill>
            <a:round/>
            <a:headEnd/>
            <a:tailEnd/>
          </a:ln>
          <a:effectLst/>
        </p:spPr>
        <p:txBody>
          <a:bodyPr wrap="none" anchor="ctr">
            <a:prstTxWarp prst="textNoShape">
              <a:avLst/>
            </a:prstTxWarp>
          </a:bodyPr>
          <a:lstStyle/>
          <a:p>
            <a:pPr indent="1588" algn="ctr">
              <a:buClr>
                <a:srgbClr val="DADADA"/>
              </a:buClr>
              <a:tabLst>
                <a:tab pos="2147888" algn="l"/>
              </a:tabLst>
            </a:pPr>
            <a:endParaRPr lang="en-GB" sz="1800">
              <a:effectLst>
                <a:outerShdw blurRad="38100" dist="38100" dir="2700000" algn="tl">
                  <a:srgbClr val="000000"/>
                </a:outerShdw>
              </a:effectLst>
              <a:latin typeface="Arial" pitchFamily="-112" charset="0"/>
              <a:ea typeface="Arial" pitchFamily="-112" charset="0"/>
              <a:cs typeface="Arial" pitchFamily="-112" charset="0"/>
            </a:endParaRPr>
          </a:p>
        </p:txBody>
      </p:sp>
      <p:sp>
        <p:nvSpPr>
          <p:cNvPr id="12" name="Oval 13"/>
          <p:cNvSpPr>
            <a:spLocks noChangeArrowheads="1"/>
          </p:cNvSpPr>
          <p:nvPr/>
        </p:nvSpPr>
        <p:spPr bwMode="auto">
          <a:xfrm flipV="1">
            <a:off x="7983339" y="4771520"/>
            <a:ext cx="132099" cy="139182"/>
          </a:xfrm>
          <a:prstGeom prst="ellipse">
            <a:avLst/>
          </a:prstGeom>
          <a:gradFill rotWithShape="1">
            <a:gsLst>
              <a:gs pos="0">
                <a:srgbClr val="FFFF00"/>
              </a:gs>
              <a:gs pos="100000">
                <a:srgbClr val="FFFF00">
                  <a:gamma/>
                  <a:shade val="9412"/>
                  <a:invGamma/>
                </a:srgbClr>
              </a:gs>
            </a:gsLst>
            <a:lin ang="2700000" scaled="1"/>
          </a:gradFill>
          <a:ln w="6350">
            <a:solidFill>
              <a:schemeClr val="bg1"/>
            </a:solidFill>
            <a:round/>
            <a:headEnd/>
            <a:tailEnd/>
          </a:ln>
          <a:effectLst/>
        </p:spPr>
        <p:txBody>
          <a:bodyPr wrap="none" anchor="ctr">
            <a:prstTxWarp prst="textNoShape">
              <a:avLst/>
            </a:prstTxWarp>
          </a:bodyPr>
          <a:lstStyle/>
          <a:p>
            <a:pPr indent="1588" algn="ctr">
              <a:buClr>
                <a:srgbClr val="DADADA"/>
              </a:buClr>
              <a:tabLst>
                <a:tab pos="2147888" algn="l"/>
              </a:tabLst>
            </a:pPr>
            <a:endParaRPr lang="en-GB" sz="1800">
              <a:effectLst>
                <a:outerShdw blurRad="38100" dist="38100" dir="2700000" algn="tl">
                  <a:srgbClr val="000000"/>
                </a:outerShdw>
              </a:effectLst>
              <a:latin typeface="Arial" pitchFamily="-112" charset="0"/>
              <a:ea typeface="Arial" pitchFamily="-112" charset="0"/>
              <a:cs typeface="Arial" pitchFamily="-112" charset="0"/>
            </a:endParaRPr>
          </a:p>
        </p:txBody>
      </p:sp>
      <p:pic>
        <p:nvPicPr>
          <p:cNvPr id="13" name="Image 12" descr="Atome.jpg"/>
          <p:cNvPicPr>
            <a:picLocks noChangeAspect="1"/>
          </p:cNvPicPr>
          <p:nvPr/>
        </p:nvPicPr>
        <p:blipFill>
          <a:blip r:embed="rId4"/>
          <a:stretch>
            <a:fillRect/>
          </a:stretch>
        </p:blipFill>
        <p:spPr>
          <a:xfrm>
            <a:off x="6730559" y="3331682"/>
            <a:ext cx="873515" cy="631390"/>
          </a:xfrm>
          <a:prstGeom prst="rect">
            <a:avLst/>
          </a:prstGeom>
        </p:spPr>
      </p:pic>
      <p:pic>
        <p:nvPicPr>
          <p:cNvPr id="9" name="Image 8" descr="P1000472 copie.JPG"/>
          <p:cNvPicPr>
            <a:picLocks noChangeAspect="1"/>
          </p:cNvPicPr>
          <p:nvPr/>
        </p:nvPicPr>
        <p:blipFill>
          <a:blip r:embed="rId5"/>
          <a:stretch>
            <a:fillRect/>
          </a:stretch>
        </p:blipFill>
        <p:spPr>
          <a:xfrm>
            <a:off x="430999" y="1295530"/>
            <a:ext cx="4147880" cy="3109081"/>
          </a:xfrm>
          <a:prstGeom prst="rect">
            <a:avLst/>
          </a:prstGeom>
        </p:spPr>
      </p:pic>
      <p:sp>
        <p:nvSpPr>
          <p:cNvPr id="16" name="Titre 1"/>
          <p:cNvSpPr>
            <a:spLocks noGrp="1"/>
          </p:cNvSpPr>
          <p:nvPr>
            <p:ph type="title"/>
          </p:nvPr>
        </p:nvSpPr>
        <p:spPr>
          <a:xfrm>
            <a:off x="304800" y="152400"/>
            <a:ext cx="5181600" cy="944562"/>
          </a:xfrm>
        </p:spPr>
        <p:txBody>
          <a:bodyPr>
            <a:normAutofit/>
          </a:bodyPr>
          <a:lstStyle/>
          <a:p>
            <a:pPr eaLnBrk="1" hangingPunct="1"/>
            <a:r>
              <a:rPr lang="fr-FR" sz="3600" dirty="0" smtClean="0">
                <a:solidFill>
                  <a:srgbClr val="FFFFFF"/>
                </a:solidFill>
                <a:ea typeface="ＭＳ Ｐゴシック" pitchFamily="-107" charset="-128"/>
                <a:cs typeface="ＭＳ Ｐゴシック" pitchFamily="-107" charset="-128"/>
              </a:rPr>
              <a:t>2013 / 2014</a:t>
            </a:r>
          </a:p>
        </p:txBody>
      </p:sp>
    </p:spTree>
    <p:extLst>
      <p:ext uri="{BB962C8B-B14F-4D97-AF65-F5344CB8AC3E}">
        <p14:creationId xmlns:p14="http://schemas.microsoft.com/office/powerpoint/2010/main" val="2950804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00468 -0.19315 C 0.00295 -0.1158 0.00069 -0.03521 3.36517E-6 4.75683E-6 " pathEditMode="fixed" rAng="0" ptsTypes="aA">
                                      <p:cBhvr>
                                        <p:cTn id="9" dur="500" fill="hold"/>
                                        <p:tgtEl>
                                          <p:spTgt spid="20"/>
                                        </p:tgtEl>
                                        <p:attrNameLst>
                                          <p:attrName>ppt_x</p:attrName>
                                          <p:attrName>ppt_y</p:attrName>
                                        </p:attrNameLst>
                                      </p:cBhvr>
                                      <p:rCtr x="-200" y="9700"/>
                                    </p:animMotion>
                                  </p:childTnLst>
                                </p:cTn>
                              </p:par>
                              <p:par>
                                <p:cTn id="10" presetID="1"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par>
                          <p:cTn id="14" fill="hold">
                            <p:stCondLst>
                              <p:cond delay="500"/>
                            </p:stCondLst>
                            <p:childTnLst>
                              <p:par>
                                <p:cTn id="15" presetID="0" presetClass="path" presetSubtype="0" accel="50000" decel="50000" fill="hold" grpId="0" nodeType="afterEffect">
                                  <p:stCondLst>
                                    <p:cond delay="0"/>
                                  </p:stCondLst>
                                  <p:childTnLst>
                                    <p:animMotion origin="layout" path="M 0.01129 -0.12969 C 0.00955 -0.07758 0.00747 -0.02362 0.0066 -1.23205E-6 " pathEditMode="fixed" rAng="0" ptsTypes="aA">
                                      <p:cBhvr>
                                        <p:cTn id="16" dur="500" fill="hold"/>
                                        <p:tgtEl>
                                          <p:spTgt spid="11"/>
                                        </p:tgtEl>
                                        <p:attrNameLst>
                                          <p:attrName>ppt_x</p:attrName>
                                          <p:attrName>ppt_y</p:attrName>
                                        </p:attrNameLst>
                                      </p:cBhvr>
                                      <p:rCtr x="-200" y="650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par>
                          <p:cTn id="21" fill="hold">
                            <p:stCondLst>
                              <p:cond delay="1000"/>
                            </p:stCondLst>
                            <p:childTnLst>
                              <p:par>
                                <p:cTn id="22" presetID="0" presetClass="path" presetSubtype="0" accel="50000" decel="50000" fill="hold" grpId="0" nodeType="afterEffect">
                                  <p:stCondLst>
                                    <p:cond delay="0"/>
                                  </p:stCondLst>
                                  <p:childTnLst>
                                    <p:animMotion origin="layout" path="M -0.08648 -0.13154 C -0.04914 -0.07851 -0.01077 -0.02385 0.00574 -1.23205E-6 " pathEditMode="fixed" rAng="0" ptsTypes="aA">
                                      <p:cBhvr>
                                        <p:cTn id="23" dur="500" fill="hold"/>
                                        <p:tgtEl>
                                          <p:spTgt spid="12"/>
                                        </p:tgtEl>
                                        <p:attrNameLst>
                                          <p:attrName>ppt_x</p:attrName>
                                          <p:attrName>ppt_y</p:attrName>
                                        </p:attrNameLst>
                                      </p:cBhvr>
                                      <p:rCtr x="4600" y="6600"/>
                                    </p:animMotion>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1" grpId="0" animBg="1"/>
      <p:bldP spid="11" grpId="1" animBg="1"/>
      <p:bldP spid="12" grpId="0" animBg="1"/>
      <p:bldP spid="12"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2014-09-11 16.43.35.jpg"/>
          <p:cNvPicPr>
            <a:picLocks noChangeAspect="1"/>
          </p:cNvPicPr>
          <p:nvPr/>
        </p:nvPicPr>
        <p:blipFill>
          <a:blip r:embed="rId2"/>
          <a:stretch>
            <a:fillRect/>
          </a:stretch>
        </p:blipFill>
        <p:spPr>
          <a:xfrm>
            <a:off x="238926" y="1143000"/>
            <a:ext cx="3920731" cy="2944392"/>
          </a:xfrm>
          <a:prstGeom prst="rect">
            <a:avLst/>
          </a:prstGeom>
        </p:spPr>
      </p:pic>
      <p:sp>
        <p:nvSpPr>
          <p:cNvPr id="3" name="Titr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rgbClr val="FFFFFF"/>
                </a:solidFill>
                <a:effectLst/>
                <a:uLnTx/>
                <a:uFillTx/>
                <a:latin typeface="+mj-lt"/>
                <a:ea typeface="ＭＳ Ｐゴシック" pitchFamily="-107" charset="-128"/>
                <a:cs typeface="ＭＳ Ｐゴシック" pitchFamily="-107" charset="-128"/>
              </a:rPr>
              <a:t>2014 / 2015:</a:t>
            </a:r>
            <a:r>
              <a:rPr kumimoji="0" lang="fr-FR" sz="3200" b="0" i="0" u="none" strike="noStrike" kern="1200" cap="none" spc="0" normalizeH="0" noProof="0" dirty="0" smtClean="0">
                <a:ln>
                  <a:noFill/>
                </a:ln>
                <a:solidFill>
                  <a:srgbClr val="FFFFFF"/>
                </a:solidFill>
                <a:effectLst/>
                <a:uLnTx/>
                <a:uFillTx/>
                <a:latin typeface="+mj-lt"/>
                <a:ea typeface="ＭＳ Ｐゴシック" pitchFamily="-107" charset="-128"/>
                <a:cs typeface="ＭＳ Ｐゴシック" pitchFamily="-107" charset="-128"/>
              </a:rPr>
              <a:t> hivernage sur une base polaire, </a:t>
            </a:r>
            <a:r>
              <a:rPr kumimoji="0" lang="fr-FR" sz="3200" b="0" i="0" u="none" strike="noStrike" kern="1200" cap="none" spc="0" normalizeH="0" noProof="0" dirty="0" err="1" smtClean="0">
                <a:ln>
                  <a:noFill/>
                </a:ln>
                <a:solidFill>
                  <a:srgbClr val="FFFFFF"/>
                </a:solidFill>
                <a:effectLst/>
                <a:uLnTx/>
                <a:uFillTx/>
                <a:latin typeface="+mj-lt"/>
                <a:ea typeface="ＭＳ Ｐゴシック" pitchFamily="-107" charset="-128"/>
                <a:cs typeface="ＭＳ Ｐゴシック" pitchFamily="-107" charset="-128"/>
              </a:rPr>
              <a:t>Ny</a:t>
            </a:r>
            <a:r>
              <a:rPr kumimoji="0" lang="fr-FR" sz="3200" b="0" i="0" u="none" strike="noStrike" kern="1200" cap="none" spc="0" normalizeH="0" noProof="0" dirty="0" smtClean="0">
                <a:ln>
                  <a:noFill/>
                </a:ln>
                <a:solidFill>
                  <a:srgbClr val="FFFFFF"/>
                </a:solidFill>
                <a:effectLst/>
                <a:uLnTx/>
                <a:uFillTx/>
                <a:latin typeface="+mj-lt"/>
                <a:ea typeface="ＭＳ Ｐゴシック" pitchFamily="-107" charset="-128"/>
                <a:cs typeface="ＭＳ Ｐゴシック" pitchFamily="-107" charset="-128"/>
              </a:rPr>
              <a:t> Alesund, 79° N</a:t>
            </a:r>
            <a:endParaRPr kumimoji="0" lang="fr-FR" sz="3200" b="0" i="0" u="none" strike="noStrike" kern="1200" cap="none" spc="0" normalizeH="0" baseline="0" noProof="0" dirty="0" smtClean="0">
              <a:ln>
                <a:noFill/>
              </a:ln>
              <a:solidFill>
                <a:srgbClr val="FFFFFF"/>
              </a:solidFill>
              <a:effectLst/>
              <a:uLnTx/>
              <a:uFillTx/>
              <a:latin typeface="+mj-lt"/>
              <a:ea typeface="ＭＳ Ｐゴシック" pitchFamily="-107" charset="-128"/>
              <a:cs typeface="ＭＳ Ｐゴシック" pitchFamily="-107" charset="-128"/>
            </a:endParaRPr>
          </a:p>
        </p:txBody>
      </p:sp>
      <p:pic>
        <p:nvPicPr>
          <p:cNvPr id="5" name="Image 4" descr="DSC01586 copie.JPG"/>
          <p:cNvPicPr>
            <a:picLocks noChangeAspect="1"/>
          </p:cNvPicPr>
          <p:nvPr/>
        </p:nvPicPr>
        <p:blipFill>
          <a:blip r:embed="rId3"/>
          <a:stretch>
            <a:fillRect/>
          </a:stretch>
        </p:blipFill>
        <p:spPr>
          <a:xfrm>
            <a:off x="4709518" y="4087392"/>
            <a:ext cx="3165043" cy="2375644"/>
          </a:xfrm>
          <a:prstGeom prst="rect">
            <a:avLst/>
          </a:prstGeom>
        </p:spPr>
      </p:pic>
    </p:spTree>
    <p:extLst>
      <p:ext uri="{BB962C8B-B14F-4D97-AF65-F5344CB8AC3E}">
        <p14:creationId xmlns:p14="http://schemas.microsoft.com/office/powerpoint/2010/main" val="409820614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3125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 name="Image 1" descr="EMartin014.jpg"/>
          <p:cNvPicPr>
            <a:picLocks noChangeAspect="1"/>
          </p:cNvPicPr>
          <p:nvPr/>
        </p:nvPicPr>
        <p:blipFill>
          <a:blip r:embed="rId2"/>
          <a:stretch>
            <a:fillRect/>
          </a:stretch>
        </p:blipFill>
        <p:spPr>
          <a:xfrm>
            <a:off x="0" y="220859"/>
            <a:ext cx="9144001" cy="6108701"/>
          </a:xfrm>
          <a:prstGeom prst="rect">
            <a:avLst/>
          </a:prstGeom>
        </p:spPr>
      </p:pic>
      <p:sp>
        <p:nvSpPr>
          <p:cNvPr id="4" name="Rectangle 3"/>
          <p:cNvSpPr/>
          <p:nvPr/>
        </p:nvSpPr>
        <p:spPr>
          <a:xfrm>
            <a:off x="7120900" y="6511160"/>
            <a:ext cx="1980480" cy="261610"/>
          </a:xfrm>
          <a:prstGeom prst="rect">
            <a:avLst/>
          </a:prstGeom>
        </p:spPr>
        <p:txBody>
          <a:bodyPr wrap="none">
            <a:spAutoFit/>
          </a:bodyPr>
          <a:lstStyle/>
          <a:p>
            <a:pPr lvl="0" algn="ctr">
              <a:spcBef>
                <a:spcPct val="0"/>
              </a:spcBef>
              <a:defRPr/>
            </a:pPr>
            <a:r>
              <a:rPr lang="fr-FR" sz="1100" dirty="0" smtClean="0">
                <a:solidFill>
                  <a:srgbClr val="FFFFFF"/>
                </a:solidFill>
                <a:ea typeface="ＭＳ Ｐゴシック" pitchFamily="-107" charset="-128"/>
                <a:cs typeface="ＭＳ Ｐゴシック" pitchFamily="-107" charset="-128"/>
              </a:rPr>
              <a:t>Crédit: E. Martin, Ciel et Espace</a:t>
            </a:r>
          </a:p>
        </p:txBody>
      </p:sp>
    </p:spTree>
    <p:extLst>
      <p:ext uri="{BB962C8B-B14F-4D97-AF65-F5344CB8AC3E}">
        <p14:creationId xmlns:p14="http://schemas.microsoft.com/office/powerpoint/2010/main" val="158448133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Martin182.jpg"/>
          <p:cNvPicPr>
            <a:picLocks noChangeAspect="1"/>
          </p:cNvPicPr>
          <p:nvPr/>
        </p:nvPicPr>
        <p:blipFill>
          <a:blip r:embed="rId2"/>
          <a:stretch>
            <a:fillRect/>
          </a:stretch>
        </p:blipFill>
        <p:spPr>
          <a:xfrm>
            <a:off x="0" y="402912"/>
            <a:ext cx="9144000" cy="6108700"/>
          </a:xfrm>
          <a:prstGeom prst="rect">
            <a:avLst/>
          </a:prstGeom>
        </p:spPr>
      </p:pic>
      <p:sp>
        <p:nvSpPr>
          <p:cNvPr id="3" name="Rectangle 2"/>
          <p:cNvSpPr/>
          <p:nvPr/>
        </p:nvSpPr>
        <p:spPr>
          <a:xfrm>
            <a:off x="7120900" y="6511160"/>
            <a:ext cx="1980480" cy="261610"/>
          </a:xfrm>
          <a:prstGeom prst="rect">
            <a:avLst/>
          </a:prstGeom>
        </p:spPr>
        <p:txBody>
          <a:bodyPr wrap="none">
            <a:spAutoFit/>
          </a:bodyPr>
          <a:lstStyle/>
          <a:p>
            <a:pPr lvl="0" algn="ctr">
              <a:spcBef>
                <a:spcPct val="0"/>
              </a:spcBef>
              <a:defRPr/>
            </a:pPr>
            <a:r>
              <a:rPr lang="fr-FR" sz="1100" dirty="0" smtClean="0">
                <a:solidFill>
                  <a:srgbClr val="FFFFFF"/>
                </a:solidFill>
                <a:ea typeface="ＭＳ Ｐゴシック" pitchFamily="-107" charset="-128"/>
                <a:cs typeface="ＭＳ Ｐゴシック" pitchFamily="-107" charset="-128"/>
              </a:rPr>
              <a:t>Crédit: E. Martin, Ciel et Espace</a:t>
            </a:r>
          </a:p>
        </p:txBody>
      </p:sp>
    </p:spTree>
    <p:extLst>
      <p:ext uri="{BB962C8B-B14F-4D97-AF65-F5344CB8AC3E}">
        <p14:creationId xmlns:p14="http://schemas.microsoft.com/office/powerpoint/2010/main" val="151014300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Martin210.jpg"/>
          <p:cNvPicPr>
            <a:picLocks noChangeAspect="1"/>
          </p:cNvPicPr>
          <p:nvPr/>
        </p:nvPicPr>
        <p:blipFill>
          <a:blip r:embed="rId2"/>
          <a:stretch>
            <a:fillRect/>
          </a:stretch>
        </p:blipFill>
        <p:spPr>
          <a:xfrm>
            <a:off x="1" y="348507"/>
            <a:ext cx="9144000" cy="6108701"/>
          </a:xfrm>
          <a:prstGeom prst="rect">
            <a:avLst/>
          </a:prstGeom>
        </p:spPr>
      </p:pic>
      <p:sp>
        <p:nvSpPr>
          <p:cNvPr id="3" name="Rectangle 2"/>
          <p:cNvSpPr/>
          <p:nvPr/>
        </p:nvSpPr>
        <p:spPr>
          <a:xfrm>
            <a:off x="7120900" y="6511160"/>
            <a:ext cx="1980480" cy="261610"/>
          </a:xfrm>
          <a:prstGeom prst="rect">
            <a:avLst/>
          </a:prstGeom>
        </p:spPr>
        <p:txBody>
          <a:bodyPr wrap="none">
            <a:spAutoFit/>
          </a:bodyPr>
          <a:lstStyle/>
          <a:p>
            <a:pPr lvl="0" algn="ctr">
              <a:spcBef>
                <a:spcPct val="0"/>
              </a:spcBef>
              <a:defRPr/>
            </a:pPr>
            <a:r>
              <a:rPr lang="fr-FR" sz="1100" dirty="0" smtClean="0">
                <a:solidFill>
                  <a:srgbClr val="FFFFFF"/>
                </a:solidFill>
                <a:ea typeface="ＭＳ Ｐゴシック" pitchFamily="-107" charset="-128"/>
                <a:cs typeface="ＭＳ Ｐゴシック" pitchFamily="-107" charset="-128"/>
              </a:rPr>
              <a:t>Crédit: E. Martin, Ciel et Espace</a:t>
            </a:r>
          </a:p>
        </p:txBody>
      </p:sp>
    </p:spTree>
    <p:extLst>
      <p:ext uri="{BB962C8B-B14F-4D97-AF65-F5344CB8AC3E}">
        <p14:creationId xmlns:p14="http://schemas.microsoft.com/office/powerpoint/2010/main" val="253317556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pic>
        <p:nvPicPr>
          <p:cNvPr id="4" name="Image 3" descr="Capture d’écran 2015-03-05 à 14.07.34.png"/>
          <p:cNvPicPr>
            <a:picLocks noChangeAspect="1"/>
          </p:cNvPicPr>
          <p:nvPr/>
        </p:nvPicPr>
        <p:blipFill>
          <a:blip r:embed="rId3"/>
          <a:stretch>
            <a:fillRect/>
          </a:stretch>
        </p:blipFill>
        <p:spPr>
          <a:xfrm>
            <a:off x="1568450" y="-10515"/>
            <a:ext cx="6527800" cy="6858000"/>
          </a:xfrm>
          <a:prstGeom prst="rect">
            <a:avLst/>
          </a:prstGeom>
        </p:spPr>
      </p:pic>
    </p:spTree>
    <p:extLst>
      <p:ext uri="{BB962C8B-B14F-4D97-AF65-F5344CB8AC3E}">
        <p14:creationId xmlns:p14="http://schemas.microsoft.com/office/powerpoint/2010/main" val="238597636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EMartin220.jpg"/>
          <p:cNvPicPr>
            <a:picLocks noChangeAspect="1"/>
          </p:cNvPicPr>
          <p:nvPr/>
        </p:nvPicPr>
        <p:blipFill>
          <a:blip r:embed="rId2"/>
          <a:stretch>
            <a:fillRect/>
          </a:stretch>
        </p:blipFill>
        <p:spPr>
          <a:xfrm>
            <a:off x="0" y="364836"/>
            <a:ext cx="9144000" cy="6108700"/>
          </a:xfrm>
          <a:prstGeom prst="rect">
            <a:avLst/>
          </a:prstGeom>
        </p:spPr>
      </p:pic>
      <p:sp>
        <p:nvSpPr>
          <p:cNvPr id="4" name="Rectangle 3"/>
          <p:cNvSpPr/>
          <p:nvPr/>
        </p:nvSpPr>
        <p:spPr>
          <a:xfrm>
            <a:off x="7120900" y="6511160"/>
            <a:ext cx="1980480" cy="261610"/>
          </a:xfrm>
          <a:prstGeom prst="rect">
            <a:avLst/>
          </a:prstGeom>
        </p:spPr>
        <p:txBody>
          <a:bodyPr wrap="none">
            <a:spAutoFit/>
          </a:bodyPr>
          <a:lstStyle/>
          <a:p>
            <a:pPr lvl="0" algn="ctr">
              <a:spcBef>
                <a:spcPct val="0"/>
              </a:spcBef>
              <a:defRPr/>
            </a:pPr>
            <a:r>
              <a:rPr lang="fr-FR" sz="1100" dirty="0" smtClean="0">
                <a:solidFill>
                  <a:srgbClr val="FFFFFF"/>
                </a:solidFill>
                <a:ea typeface="ＭＳ Ｐゴシック" pitchFamily="-107" charset="-128"/>
                <a:cs typeface="ＭＳ Ｐゴシック" pitchFamily="-107" charset="-128"/>
              </a:rPr>
              <a:t>Crédit: E. Martin, Ciel et Espace</a:t>
            </a:r>
          </a:p>
        </p:txBody>
      </p:sp>
    </p:spTree>
    <p:extLst>
      <p:ext uri="{BB962C8B-B14F-4D97-AF65-F5344CB8AC3E}">
        <p14:creationId xmlns:p14="http://schemas.microsoft.com/office/powerpoint/2010/main" val="41876168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2404</TotalTime>
  <Words>1571</Words>
  <Application>Microsoft Macintosh PowerPoint</Application>
  <PresentationFormat>Présentation à l'écran (4:3)</PresentationFormat>
  <Paragraphs>176</Paragraphs>
  <Slides>112</Slides>
  <Notes>29</Notes>
  <HiddenSlides>0</HiddenSlides>
  <MMClips>14</MMClips>
  <ScaleCrop>false</ScaleCrop>
  <HeadingPairs>
    <vt:vector size="8" baseType="variant">
      <vt:variant>
        <vt:lpstr>Thème</vt:lpstr>
      </vt:variant>
      <vt:variant>
        <vt:i4>1</vt:i4>
      </vt:variant>
      <vt:variant>
        <vt:lpstr>Liaisons</vt:lpstr>
      </vt:variant>
      <vt:variant>
        <vt:i4>5</vt:i4>
      </vt:variant>
      <vt:variant>
        <vt:lpstr>Serveurs OLE incorporés</vt:lpstr>
      </vt:variant>
      <vt:variant>
        <vt:i4>0</vt:i4>
      </vt:variant>
      <vt:variant>
        <vt:lpstr>Titres des diapositives</vt:lpstr>
      </vt:variant>
      <vt:variant>
        <vt:i4>112</vt:i4>
      </vt:variant>
    </vt:vector>
  </HeadingPairs>
  <TitlesOfParts>
    <vt:vector size="118" baseType="lpstr">
      <vt:lpstr>Thème Office</vt:lpstr>
      <vt:lpstr>LPG_653:Users:jeanlilensten:Jean:Vulgarisation:Livres_initia:Initiakids:Livre entier publie%CC%81 franc%CC%A7ais:02 - La Terre (77-88).rtf!OLE_LINK1</vt:lpstr>
      <vt:lpstr>LPG_653:Users:jeanlilensten:Jean:Vulgarisation:Livres_initia:Initiakids:Livre entier publie%CC%81 franc%CC%A7ais:02 - La Terre (77-88).rtf!OLE_LINK2</vt:lpstr>
      <vt:lpstr>LPG_653:Users:jeanlilensten:Jean:Vulgarisation:Livres_initia:Initiakids:Livre entier publie%CC%81 franc%CC%A7ais:02 - La Terre (77-88).rtf!OLE_LINK3</vt:lpstr>
      <vt:lpstr>LPG_653:Users:jeanlilensten:Jean:Vulgarisation:Livres_initia:Initiakids:Livre entier publie%CC%81 franc%CC%A7ais:02 - La Terre (77-88).rtf!OLE_LINK4</vt:lpstr>
      <vt:lpstr>???</vt:lpstr>
      <vt:lpstr>La Terre lumineuse : les aurores boréales</vt:lpstr>
      <vt:lpstr>Isabelle vous a déjà montré la formation et l’évolution du Soleil. Je vais revenir sur le Soleil, mais dans l’optique de la météorologie de l’espace</vt:lpstr>
      <vt:lpstr>Présentation PowerPoint</vt:lpstr>
      <vt:lpstr>Présentation PowerPoint</vt:lpstr>
      <vt:lpstr>Présentation PowerPoint</vt:lpstr>
      <vt:lpstr>Présentation PowerPoint</vt:lpstr>
      <vt:lpstr>Avant de continuer…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2003 : Mars Express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L’article a été publié en mai dernier (Planetary and Space Science) </vt:lpstr>
      <vt:lpstr>Accompagné de plusieurs communiqués de presse.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2008: découverte</vt:lpstr>
      <vt:lpstr>Présentation PowerPoint</vt:lpstr>
      <vt:lpstr>Présentation PowerPoint</vt:lpstr>
      <vt:lpstr>2013 / 2014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CNRS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Jean Lilensten</dc:creator>
  <cp:lastModifiedBy>Isabelle Vauglin</cp:lastModifiedBy>
  <cp:revision>105</cp:revision>
  <dcterms:created xsi:type="dcterms:W3CDTF">2016-06-14T04:25:09Z</dcterms:created>
  <dcterms:modified xsi:type="dcterms:W3CDTF">2018-04-24T14:35:08Z</dcterms:modified>
</cp:coreProperties>
</file>