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0" r:id="rId1"/>
    <p:sldMasterId id="2147483673" r:id="rId2"/>
  </p:sldMasterIdLst>
  <p:notesMasterIdLst>
    <p:notesMasterId r:id="rId57"/>
  </p:notesMasterIdLst>
  <p:handoutMasterIdLst>
    <p:handoutMasterId r:id="rId58"/>
  </p:handoutMasterIdLst>
  <p:sldIdLst>
    <p:sldId id="256" r:id="rId3"/>
    <p:sldId id="258" r:id="rId4"/>
    <p:sldId id="259" r:id="rId5"/>
    <p:sldId id="267" r:id="rId6"/>
    <p:sldId id="268" r:id="rId7"/>
    <p:sldId id="318" r:id="rId8"/>
    <p:sldId id="264" r:id="rId9"/>
    <p:sldId id="261" r:id="rId10"/>
    <p:sldId id="283" r:id="rId11"/>
    <p:sldId id="262" r:id="rId12"/>
    <p:sldId id="275" r:id="rId13"/>
    <p:sldId id="287" r:id="rId14"/>
    <p:sldId id="263" r:id="rId15"/>
    <p:sldId id="286" r:id="rId16"/>
    <p:sldId id="269" r:id="rId17"/>
    <p:sldId id="270" r:id="rId18"/>
    <p:sldId id="278" r:id="rId19"/>
    <p:sldId id="284" r:id="rId20"/>
    <p:sldId id="285" r:id="rId21"/>
    <p:sldId id="319" r:id="rId22"/>
    <p:sldId id="288" r:id="rId23"/>
    <p:sldId id="320" r:id="rId24"/>
    <p:sldId id="276" r:id="rId25"/>
    <p:sldId id="291" r:id="rId26"/>
    <p:sldId id="290" r:id="rId27"/>
    <p:sldId id="292" r:id="rId28"/>
    <p:sldId id="294" r:id="rId29"/>
    <p:sldId id="313" r:id="rId30"/>
    <p:sldId id="295" r:id="rId31"/>
    <p:sldId id="296" r:id="rId32"/>
    <p:sldId id="297" r:id="rId33"/>
    <p:sldId id="298" r:id="rId34"/>
    <p:sldId id="300" r:id="rId35"/>
    <p:sldId id="299" r:id="rId36"/>
    <p:sldId id="301" r:id="rId37"/>
    <p:sldId id="302" r:id="rId38"/>
    <p:sldId id="303" r:id="rId39"/>
    <p:sldId id="304" r:id="rId40"/>
    <p:sldId id="305" r:id="rId41"/>
    <p:sldId id="306" r:id="rId42"/>
    <p:sldId id="315" r:id="rId43"/>
    <p:sldId id="314" r:id="rId44"/>
    <p:sldId id="316" r:id="rId45"/>
    <p:sldId id="317" r:id="rId46"/>
    <p:sldId id="308" r:id="rId47"/>
    <p:sldId id="309" r:id="rId48"/>
    <p:sldId id="310" r:id="rId49"/>
    <p:sldId id="311" r:id="rId50"/>
    <p:sldId id="312" r:id="rId51"/>
    <p:sldId id="265" r:id="rId52"/>
    <p:sldId id="272" r:id="rId53"/>
    <p:sldId id="321" r:id="rId54"/>
    <p:sldId id="274" r:id="rId55"/>
    <p:sldId id="289" r:id="rId5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Cambria Math" panose="02040503050406030204" pitchFamily="18" charset="0"/>
      <p:regular r:id="rId65"/>
    </p:embeddedFont>
    <p:embeddedFont>
      <p:font typeface="Monotype Corsiva" panose="03010101010201010101" pitchFamily="66" charset="0"/>
      <p:italic r:id="rId66"/>
    </p:embeddedFont>
    <p:embeddedFont>
      <p:font typeface="Snap ITC" panose="04040A07060A02020202" pitchFamily="82" charset="0"/>
      <p:regular r:id="rId67"/>
    </p:embeddedFont>
    <p:embeddedFont>
      <p:font typeface="WP MathA" panose="05010101010101010101" pitchFamily="2" charset="2"/>
      <p:regular r:id="rId68"/>
    </p:embeddedFont>
    <p:embeddedFont>
      <p:font typeface="WP TypographicSymbols" panose="00000400000000000000" pitchFamily="2" charset="0"/>
      <p:regular r:id="rId6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4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2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66513B9-146B-43E3-9CF6-720BA9EC31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14B9C3-18A3-4956-9B95-B1C0F00489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B8F88-383E-4918-ACD1-4AFFA63A71C5}" type="datetimeFigureOut">
              <a:rPr lang="fr-FR" smtClean="0"/>
              <a:t>09/01/2019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48DF18-5768-4057-A0F3-A96A857917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DD6B5C-E98E-4AEE-B9B0-A640320CC1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E43BF-1251-45F3-AB75-0AC9909951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477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000B7-9F52-4ECC-A2DF-B0BDF444C7C8}" type="datetimeFigureOut">
              <a:rPr lang="fr-FR" smtClean="0"/>
              <a:t>09/01/2019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AA4C7-03F4-4675-B5B7-A7C2F3A0D4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65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92A1BA-5C28-4F51-84D6-FB2184E25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449A74-AD0C-4851-8901-BA6651B38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47319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28F15-8EF0-4EF0-8C1C-2B2482F9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42B79C-52C0-4D5C-AF83-2BC686BED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E98493-4648-4B25-BBA9-12CC5A0E3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24F78E-D082-424A-88EB-EE53871E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4793AB-0CE8-4FBA-BE6B-7357F87CBB87}" type="datetime8">
              <a:rPr lang="fr-FR" smtClean="0"/>
              <a:t>09/01/2019 10:25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7F372C-B2B2-4A6F-BDB1-192B2E5EE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Stage à l’Observatoire de Lyon, 9/1/2018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460C9B-2018-42CC-A1B7-189D2393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D79378-E669-47DA-864F-5A0FAC94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26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66CE8-A08C-4832-ABED-DBAADED3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0D4D47-553B-4E2D-8A22-1E85E6FF6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6C13EC-29CE-4DBE-BA0D-BA74A3051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C9DE9C-8415-47F7-B62C-E3261FCD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445CEC-00CD-4174-8090-26BC27703ABE}" type="datetime8">
              <a:rPr lang="fr-FR" smtClean="0"/>
              <a:t>09/01/2019 10:25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38C905-13F7-4D07-A63C-B05C5396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Stage à l’Observatoire de Lyon, 9/1/2018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BC1C9D-5407-4C35-BE0D-CEA16D565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D79378-E669-47DA-864F-5A0FAC94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841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6F770-0F32-4341-9A27-DE8D8C34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781492-B817-4C98-A4D9-F7ECD1331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588E49-69C1-4F90-BED6-17054318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23D0A44-5732-4F11-AD4C-2EC92D0DBA64}" type="datetime8">
              <a:rPr lang="fr-FR" smtClean="0"/>
              <a:t>09/01/2019 10:25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273077-DF40-4D2E-BC67-DC40CF29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Stage à l’Observatoire de Lyon, 9/1/2018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C651DB-18DD-463E-8CBC-2A0D9943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D79378-E669-47DA-864F-5A0FAC94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000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D45CEAA-CAB9-4A12-88FB-0057A768B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D99491-7B5F-4456-BFDE-B5CFD0007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655D76-23CB-4FBE-80F3-9259F5B74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54466A2-F043-4B86-9278-1BBFE5088D84}" type="datetime8">
              <a:rPr lang="fr-FR" smtClean="0"/>
              <a:t>09/01/2019 10:25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C83B7D-D33A-4E76-AE35-4142104E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Stage à l’Observatoire de Lyon, 9/1/2018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BCA2AF-2B6E-4FA0-A5D7-C4757873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D79378-E669-47DA-864F-5A0FAC94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10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CBBBC-F635-4145-B1F4-776ED511D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F85764-D1DD-4635-BB24-D0766C207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83F50D-36E5-4144-8D0A-0DD7B018F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8925" y="6483146"/>
            <a:ext cx="1728313" cy="374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0295B21-7B51-40AC-ABA2-6045C3C1F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9374" y="6483146"/>
            <a:ext cx="2906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Stage à l’Observatoire de Lyon, 10/1/2018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3DE85A-AA3A-4E8A-AC5C-7562A91BA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50623" y="6483145"/>
            <a:ext cx="818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Page </a:t>
            </a:r>
            <a:fld id="{F6DD6DFE-25F9-4BD5-AE8A-A7A12898D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944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6F774-43F8-4D01-8FB3-A9ECE0FE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7A3A3A"/>
                </a:solidFill>
                <a:latin typeface="Bangkok" panose="020B7200000000000000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3D5159-700D-484C-B0F3-3D21199F2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00B050"/>
              </a:buClr>
              <a:buFont typeface="Wingdings" panose="05000000000000000000" pitchFamily="2" charset="2"/>
              <a:buChar char="ü"/>
              <a:defRPr sz="3000">
                <a:solidFill>
                  <a:srgbClr val="7A3A3A"/>
                </a:solidFill>
                <a:latin typeface="Bangkok" panose="020B7200000000000000" pitchFamily="34" charset="0"/>
              </a:defRPr>
            </a:lvl1pPr>
            <a:lvl2pPr marL="685800" indent="-228600">
              <a:buClr>
                <a:srgbClr val="00B050"/>
              </a:buClr>
              <a:buFont typeface="Wingdings" panose="05000000000000000000" pitchFamily="2" charset="2"/>
              <a:buChar char="ü"/>
              <a:defRPr>
                <a:solidFill>
                  <a:srgbClr val="7A3A3A"/>
                </a:solidFill>
                <a:latin typeface="Bangkok" panose="020B7200000000000000" pitchFamily="34" charset="0"/>
              </a:defRPr>
            </a:lvl2pPr>
            <a:lvl3pPr marL="1143000" indent="-228600">
              <a:buClr>
                <a:srgbClr val="00B050"/>
              </a:buClr>
              <a:buFont typeface="Wingdings" panose="05000000000000000000" pitchFamily="2" charset="2"/>
              <a:buChar char="ü"/>
              <a:defRPr>
                <a:solidFill>
                  <a:srgbClr val="7A3A3A"/>
                </a:solidFill>
                <a:latin typeface="Bangkok" panose="020B7200000000000000" pitchFamily="34" charset="0"/>
              </a:defRPr>
            </a:lvl3pPr>
            <a:lvl4pPr marL="1600200" indent="-228600">
              <a:buClr>
                <a:srgbClr val="00B050"/>
              </a:buClr>
              <a:buFont typeface="Wingdings" panose="05000000000000000000" pitchFamily="2" charset="2"/>
              <a:buChar char="ü"/>
              <a:defRPr>
                <a:solidFill>
                  <a:srgbClr val="7A3A3A"/>
                </a:solidFill>
                <a:latin typeface="Bangkok" panose="020B7200000000000000" pitchFamily="34" charset="0"/>
              </a:defRPr>
            </a:lvl4pPr>
            <a:lvl5pPr marL="2057400" indent="-228600">
              <a:buClr>
                <a:srgbClr val="00B050"/>
              </a:buClr>
              <a:buFont typeface="Wingdings" panose="05000000000000000000" pitchFamily="2" charset="2"/>
              <a:buChar char="ü"/>
              <a:defRPr>
                <a:solidFill>
                  <a:srgbClr val="7A3A3A"/>
                </a:solidFill>
                <a:latin typeface="Bangkok" panose="020B7200000000000000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FF991DD-3AD1-432A-9C70-F62E7360F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8925" y="6483146"/>
            <a:ext cx="1728313" cy="374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ED36F6-A9B4-4B1D-A872-81F4C0931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9375" y="6483146"/>
            <a:ext cx="285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Stage à l’Observatoire de Lyon, 10/1/2018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19F6A0-F0E5-482F-BE8B-46412C912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50623" y="6483145"/>
            <a:ext cx="818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Page </a:t>
            </a:r>
            <a:fld id="{F6DD6DFE-25F9-4BD5-AE8A-A7A12898D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643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77C61-E967-4FC6-88C2-55F0E0A5A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76264"/>
            <a:ext cx="7886700" cy="1224828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rgbClr val="7A3A3A"/>
                </a:solidFill>
                <a:latin typeface="Bangkok" panose="020B7200000000000000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13F4C5-2550-45EE-A76C-2C4CF013D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161310"/>
            <a:ext cx="7886700" cy="3463636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7A3A3A"/>
                </a:solidFill>
                <a:latin typeface="Bangkok" panose="020B7200000000000000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06CAC7-A30E-452F-A553-F7E4FDAA9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8925" y="6483146"/>
            <a:ext cx="1728313" cy="374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CE3C4C-BB7B-4758-9662-41DE2FCDF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9375" y="6483146"/>
            <a:ext cx="285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Stage à l’Observatoire de Lyon, 10/1/2018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A786F9-A2D7-4462-89A9-06E0C910A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50623" y="6483145"/>
            <a:ext cx="818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Page </a:t>
            </a:r>
            <a:fld id="{F6DD6DFE-25F9-4BD5-AE8A-A7A12898D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539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77C61-E967-4FC6-88C2-55F0E0A5A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76264"/>
            <a:ext cx="7886700" cy="122482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7A3A3A"/>
                </a:solidFill>
                <a:latin typeface="Bangkok" panose="020B7200000000000000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13F4C5-2550-45EE-A76C-2C4CF013D4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161310"/>
            <a:ext cx="7886700" cy="346363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7A3A3A"/>
                </a:solidFill>
                <a:latin typeface="Monotype Corsiva" panose="03010101010201010101" pitchFamily="66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Texte manuscrit progressif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06CAC7-A30E-452F-A553-F7E4FDAA9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8925" y="6483146"/>
            <a:ext cx="1728313" cy="374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CE3C4C-BB7B-4758-9662-41DE2FCDF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9374" y="6483146"/>
            <a:ext cx="28689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Stage à l’Observatoire de Lyon, 10/1/2018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A786F9-A2D7-4462-89A9-06E0C910A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50623" y="6483145"/>
            <a:ext cx="818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Page </a:t>
            </a:r>
            <a:fld id="{F6DD6DFE-25F9-4BD5-AE8A-A7A12898D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33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F76F28-C3B0-4565-9449-5048F181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5DFC5F-FF59-4221-8310-EFAE738D5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B661D9-4D3F-4B71-AE3D-93B92A94F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833C5E-FC11-49F3-B5F6-7D7AB58D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0F21C72-0A0F-4970-B336-1E9C5A425E60}" type="datetime8">
              <a:rPr lang="fr-FR" smtClean="0"/>
              <a:t>09/01/2019 10:25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F27718-0A40-4D2A-8EE1-8397EB6A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Stage à l’Observatoire de Lyon, 9/1/2018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65E2EE-B83D-4748-8A72-4F85B4CC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D79378-E669-47DA-864F-5A0FAC94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24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EA96CD-A223-4461-8B95-9408FB4D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035DE6-7D02-487E-8830-4D009DC82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522C56-3BAA-42A6-BE54-42BB39BF0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1698ED-E61E-4C04-883E-622DCC8C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CAF630-0A85-4137-A022-671D76EE7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1173A43-E0EB-4C5C-B3BB-5B21551E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57ECCD7-CD2C-417D-9ED4-FF99E0AF94B5}" type="datetime8">
              <a:rPr lang="fr-FR" smtClean="0"/>
              <a:t>09/01/2019 10:25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A5B0912-EF75-4B42-8726-1E8E25A75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Stage à l’Observatoire de Lyon, 9/1/2018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844CD4C-32D3-4138-B634-B8697A0C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D79378-E669-47DA-864F-5A0FAC94DD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80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DEEE0-7607-429A-B701-E02F4B34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6468B01-D55A-41D9-93E4-C975EA3F0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8925" y="6483146"/>
            <a:ext cx="1728313" cy="374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4CB815-E150-4871-BFE4-66465CCBB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9375" y="6483146"/>
            <a:ext cx="285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Stage à l’Observatoire de Lyon, 10/1/2018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53B4ED-B3CA-4789-96AE-E1B5B71E7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50623" y="6483145"/>
            <a:ext cx="818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Page </a:t>
            </a:r>
            <a:fld id="{F6DD6DFE-25F9-4BD5-AE8A-A7A12898D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24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911BD-18B2-4575-8544-C63F1D4B2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8925" y="6483146"/>
            <a:ext cx="1728313" cy="374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8ECBA7-0E11-4DFC-8E44-3535B9EF7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9374" y="6483146"/>
            <a:ext cx="28689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Stage à l’Observatoire de Lyon, 10/1/2018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D889AE-5E55-465A-ABF4-25C3276B8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50623" y="6483145"/>
            <a:ext cx="818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Page </a:t>
            </a:r>
            <a:fld id="{F6DD6DFE-25F9-4BD5-AE8A-A7A12898D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108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E3118E1-E554-427C-9B26-87003E37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B2A48D-CBE9-4ED7-BD49-8E6F5AF71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758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1ED54E-0575-4A4A-AF7D-DF3D2F52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6604F9-8A3E-4BD8-903D-28AFE57FC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1086A16-9A12-4127-8456-664CCAA58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8925" y="6483146"/>
            <a:ext cx="1728313" cy="374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0E03E6C-8AE3-4F95-A61D-929536FF8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9374" y="6483146"/>
            <a:ext cx="28442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Stage à l’Observatoire de Lyon, 10/1/2018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C46654-8623-4816-8852-620A4553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50623" y="6483145"/>
            <a:ext cx="818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Page </a:t>
            </a:r>
            <a:fld id="{F6DD6DFE-25F9-4BD5-AE8A-A7A12898D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62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5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7A3A3A"/>
          </a:solidFill>
          <a:latin typeface="Bangkok" panose="020B72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1670C5D-12D0-491E-B4F8-DE1C961E1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987" y="1122363"/>
            <a:ext cx="7998107" cy="2387600"/>
          </a:xfrm>
        </p:spPr>
        <p:txBody>
          <a:bodyPr>
            <a:normAutofit/>
          </a:bodyPr>
          <a:lstStyle/>
          <a:p>
            <a:pPr algn="r" defTabSz="381000">
              <a:lnSpc>
                <a:spcPct val="92000"/>
              </a:lnSpc>
              <a:spcBef>
                <a:spcPct val="20000"/>
              </a:spcBef>
            </a:pPr>
            <a:r>
              <a:rPr lang="en-US" b="1" dirty="0">
                <a:solidFill>
                  <a:srgbClr val="800000"/>
                </a:solidFill>
                <a:latin typeface="Bangkok"/>
              </a:rPr>
              <a:t>TEMPS, HORLOGES      </a:t>
            </a:r>
            <a:br>
              <a:rPr lang="en-US" b="1" dirty="0">
                <a:solidFill>
                  <a:srgbClr val="800000"/>
                </a:solidFill>
                <a:latin typeface="Bangkok"/>
              </a:rPr>
            </a:br>
            <a:r>
              <a:rPr lang="en-US" sz="4000" b="1" dirty="0">
                <a:solidFill>
                  <a:srgbClr val="800000"/>
                </a:solidFill>
                <a:latin typeface="Bangkok"/>
              </a:rPr>
              <a:t>&amp;</a:t>
            </a:r>
            <a:r>
              <a:rPr lang="en-US" b="1" dirty="0">
                <a:solidFill>
                  <a:srgbClr val="800000"/>
                </a:solidFill>
                <a:latin typeface="Bangkok"/>
              </a:rPr>
              <a:t> CALENDRIERS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59FD0B69-4367-41F3-9633-1A8231775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0" y="3960853"/>
            <a:ext cx="5132889" cy="981537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rgbClr val="800000"/>
                </a:solidFill>
                <a:latin typeface="Bangkok" panose="020B7200000000000000" pitchFamily="34" charset="0"/>
              </a:rPr>
              <a:t>Stage DASOP, 9 -10 Janvier 2019</a:t>
            </a:r>
            <a:br>
              <a:rPr lang="fr-FR" dirty="0">
                <a:solidFill>
                  <a:srgbClr val="800000"/>
                </a:solidFill>
                <a:latin typeface="Bangkok" panose="020B7200000000000000" pitchFamily="34" charset="0"/>
              </a:rPr>
            </a:br>
            <a:r>
              <a:rPr lang="fr-FR" dirty="0">
                <a:solidFill>
                  <a:srgbClr val="800000"/>
                </a:solidFill>
                <a:latin typeface="Bangkok" panose="020B7200000000000000" pitchFamily="34" charset="0"/>
              </a:rPr>
              <a:t>Observatoire de Lyon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7831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B45A5-E27B-46B6-BFBA-0D2F222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72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Bangkok"/>
              </a:rPr>
              <a:t>Le repérage du temps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99" y="1522576"/>
            <a:ext cx="8646402" cy="5668218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Une première voie :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On observe un </a:t>
            </a:r>
            <a:r>
              <a:rPr lang="en-US" sz="2600" dirty="0">
                <a:solidFill>
                  <a:srgbClr val="00B050"/>
                </a:solidFill>
                <a:latin typeface="Bangkok"/>
              </a:rPr>
              <a:t>phénomène continu, </a:t>
            </a:r>
            <a:r>
              <a:rPr lang="en-US" sz="2600" dirty="0" err="1">
                <a:solidFill>
                  <a:srgbClr val="00B050"/>
                </a:solidFill>
                <a:latin typeface="Bangkok"/>
              </a:rPr>
              <a:t>régulier</a:t>
            </a:r>
            <a:endParaRPr lang="en-US" sz="2600" dirty="0">
              <a:solidFill>
                <a:srgbClr val="00B050"/>
              </a:solidFill>
              <a:latin typeface="Bangkok"/>
            </a:endParaRP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Combustion d’une bougie, etc.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Écoulement d’un fluide de/vers un récipient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Mouvement diurne du Soleil, plus gnomon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Etc.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Une </a:t>
            </a:r>
            <a:r>
              <a:rPr lang="en-US" sz="2600" dirty="0">
                <a:solidFill>
                  <a:srgbClr val="00B050"/>
                </a:solidFill>
                <a:latin typeface="Bangkok"/>
              </a:rPr>
              <a:t>graduation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permet le repérage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Mais on rencontre des difficultés :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La progression est en général irrégulière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Le phénomène finit par s’arrêter,</a:t>
            </a:r>
            <a:br>
              <a:rPr lang="en-US" sz="2200" dirty="0">
                <a:solidFill>
                  <a:srgbClr val="800000"/>
                </a:solidFill>
                <a:latin typeface="Bangkok"/>
              </a:rPr>
            </a:br>
            <a:r>
              <a:rPr lang="en-US" sz="2200" dirty="0">
                <a:solidFill>
                  <a:srgbClr val="800000"/>
                </a:solidFill>
                <a:latin typeface="Bangkok"/>
              </a:rPr>
              <a:t> ou par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devenir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inobservable</a:t>
            </a:r>
            <a:br>
              <a:rPr lang="en-US" sz="2200" dirty="0">
                <a:solidFill>
                  <a:srgbClr val="800000"/>
                </a:solidFill>
                <a:latin typeface="Bangkok"/>
              </a:rPr>
            </a:br>
            <a:r>
              <a:rPr lang="en-US" sz="2200" dirty="0">
                <a:solidFill>
                  <a:srgbClr val="800000"/>
                </a:solidFill>
                <a:latin typeface="Bangkok"/>
              </a:rPr>
              <a:t>	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 on ne peut longtemps repérer ainsi le temps</a:t>
            </a:r>
            <a:endParaRPr lang="en-US" sz="2200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endParaRPr lang="en-US" sz="2600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endParaRPr lang="en-US" sz="3200" dirty="0">
              <a:solidFill>
                <a:srgbClr val="00B050"/>
              </a:solidFill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774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48" y="566645"/>
            <a:ext cx="8591549" cy="5724709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Une autre voie, bien plus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efficace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: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On observe un </a:t>
            </a:r>
            <a:r>
              <a:rPr lang="en-US" sz="2600" dirty="0">
                <a:solidFill>
                  <a:srgbClr val="00B050"/>
                </a:solidFill>
                <a:latin typeface="Bangkok"/>
              </a:rPr>
              <a:t>phénomène périodique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Réputé </a:t>
            </a:r>
            <a:r>
              <a:rPr lang="en-US" sz="2200" dirty="0">
                <a:solidFill>
                  <a:srgbClr val="00B050"/>
                </a:solidFill>
                <a:latin typeface="Bangkok"/>
              </a:rPr>
              <a:t>stable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(toujours le même rythme)</a:t>
            </a:r>
            <a:br>
              <a:rPr lang="en-US" sz="2200" dirty="0">
                <a:solidFill>
                  <a:srgbClr val="800000"/>
                </a:solidFill>
                <a:latin typeface="Bangkok"/>
              </a:rPr>
            </a:br>
            <a:r>
              <a:rPr lang="en-US" sz="2200" dirty="0">
                <a:solidFill>
                  <a:srgbClr val="800000"/>
                </a:solidFill>
                <a:latin typeface="Bangkok"/>
              </a:rPr>
              <a:t>  et </a:t>
            </a:r>
            <a:r>
              <a:rPr lang="en-US" sz="2200" dirty="0">
                <a:solidFill>
                  <a:srgbClr val="00B050"/>
                </a:solidFill>
                <a:latin typeface="Bangkok"/>
              </a:rPr>
              <a:t>uniforme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(le même rythme</a:t>
            </a:r>
            <a:br>
              <a:rPr lang="en-US" sz="2200" dirty="0">
                <a:solidFill>
                  <a:srgbClr val="800000"/>
                </a:solidFill>
                <a:latin typeface="Bangkok"/>
              </a:rPr>
            </a:br>
            <a:r>
              <a:rPr lang="en-US" sz="2200" dirty="0">
                <a:solidFill>
                  <a:srgbClr val="800000"/>
                </a:solidFill>
                <a:latin typeface="Bangkok"/>
              </a:rPr>
              <a:t>				 pour tous les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observateurs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)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 err="1">
                <a:solidFill>
                  <a:srgbClr val="800000"/>
                </a:solidFill>
                <a:latin typeface="Bangkok"/>
              </a:rPr>
              <a:t>Problème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hélas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insoluble par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principe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(</a:t>
            </a:r>
            <a:r>
              <a:rPr lang="en-US" i="1" dirty="0">
                <a:solidFill>
                  <a:srgbClr val="800000"/>
                </a:solidFill>
                <a:latin typeface="Bangkok"/>
              </a:rPr>
              <a:t>cf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.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Relativité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)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Phénomène astronomique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 err="1">
                <a:solidFill>
                  <a:srgbClr val="800000"/>
                </a:solidFill>
                <a:latin typeface="Bangkok"/>
              </a:rPr>
              <a:t>Mouvements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dans le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Système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Solaire</a:t>
            </a:r>
          </a:p>
          <a:p>
            <a:pPr marL="2514600" lvl="4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Rotation de la Terre</a:t>
            </a:r>
          </a:p>
          <a:p>
            <a:pPr marL="2514600" lvl="4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Période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orbitale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de la Terre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Pulsars milli-seconde</a:t>
            </a:r>
          </a:p>
          <a:p>
            <a:pPr marL="2514600" lvl="4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On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s’intéresse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au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freinage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de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leur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rotation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Phénomène quantique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 err="1">
                <a:solidFill>
                  <a:srgbClr val="800000"/>
                </a:solidFill>
                <a:latin typeface="Bangkok"/>
              </a:rPr>
              <a:t>L’échange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d’énergie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au niveau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atomique</a:t>
            </a:r>
            <a:br>
              <a:rPr lang="en-US" sz="2000" dirty="0">
                <a:solidFill>
                  <a:srgbClr val="800000"/>
                </a:solidFill>
                <a:latin typeface="Bangkok"/>
              </a:rPr>
            </a:br>
            <a:r>
              <a:rPr lang="en-US" sz="2000" dirty="0">
                <a:solidFill>
                  <a:srgbClr val="800000"/>
                </a:solidFill>
                <a:latin typeface="Bangkok"/>
              </a:rPr>
              <a:t>est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quantifié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,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opéré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par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échange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d’un photon</a:t>
            </a:r>
            <a:br>
              <a:rPr lang="en-US" sz="2000" dirty="0">
                <a:solidFill>
                  <a:srgbClr val="800000"/>
                </a:solidFill>
                <a:latin typeface="Bangkok"/>
              </a:rPr>
            </a:br>
            <a:r>
              <a:rPr lang="en-US" sz="2000" dirty="0">
                <a:solidFill>
                  <a:srgbClr val="800000"/>
                </a:solidFill>
                <a:latin typeface="Bangkok"/>
              </a:rPr>
              <a:t>de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fréquence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000" b="1" dirty="0">
                <a:solidFill>
                  <a:srgbClr val="800000"/>
                </a:solidFill>
                <a:latin typeface="Bangkok"/>
                <a:sym typeface="WP Greek Century" panose="05000000000000000000" pitchFamily="2" charset="2"/>
              </a:rPr>
              <a:t> = </a:t>
            </a:r>
            <a:r>
              <a:rPr lang="en-US" sz="2000" dirty="0">
                <a:solidFill>
                  <a:srgbClr val="800000"/>
                </a:solidFill>
                <a:latin typeface="Bangkok"/>
                <a:sym typeface="WP Greek Century" panose="05000000000000000000" pitchFamily="2" charset="2"/>
              </a:rPr>
              <a:t>w/h, de période 1/</a:t>
            </a:r>
            <a:r>
              <a:rPr lang="en-US" sz="2000" b="1" dirty="0">
                <a:solidFill>
                  <a:srgbClr val="800000"/>
                </a:solidFill>
                <a:latin typeface="Bangkok"/>
                <a:sym typeface="WP Greek Century" panose="05000000000000000000" pitchFamily="2" charset="2"/>
              </a:rPr>
              <a:t></a:t>
            </a:r>
            <a:endParaRPr lang="en-US" sz="2000" b="1" dirty="0">
              <a:solidFill>
                <a:srgbClr val="800000"/>
              </a:solidFill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2410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211536"/>
            <a:ext cx="8591549" cy="4171591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Une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fois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que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l’on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a choisi un phénomène périodique de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référence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,</a:t>
            </a:r>
            <a:br>
              <a:rPr lang="en-US" sz="3200" dirty="0">
                <a:solidFill>
                  <a:srgbClr val="800000"/>
                </a:solidFill>
                <a:latin typeface="Bangkok"/>
              </a:rPr>
            </a:br>
            <a:r>
              <a:rPr lang="en-US" sz="3200" dirty="0">
                <a:solidFill>
                  <a:srgbClr val="800000"/>
                </a:solidFill>
                <a:latin typeface="Bangkok"/>
              </a:rPr>
              <a:t>on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sait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graduer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le passage du temps</a:t>
            </a:r>
            <a:endParaRPr lang="en-US" sz="2600" dirty="0">
              <a:solidFill>
                <a:srgbClr val="800000"/>
              </a:solidFill>
              <a:latin typeface="Bangkok"/>
            </a:endParaRP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800000"/>
                </a:solidFill>
                <a:latin typeface="Bangkok"/>
              </a:rPr>
              <a:t>Reste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à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réaliser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un dispositif portable</a:t>
            </a:r>
            <a:br>
              <a:rPr lang="en-US" sz="3200" dirty="0">
                <a:solidFill>
                  <a:srgbClr val="800000"/>
                </a:solidFill>
                <a:latin typeface="Bangkok"/>
              </a:rPr>
            </a:br>
            <a:r>
              <a:rPr lang="en-US" sz="3200" dirty="0">
                <a:solidFill>
                  <a:srgbClr val="800000"/>
                </a:solidFill>
                <a:latin typeface="Bangkok"/>
              </a:rPr>
              <a:t>qui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permettra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de se passer du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recours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incessant au phénomène de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référence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.</a:t>
            </a:r>
            <a:endParaRPr lang="en-US" sz="1400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Ce dispositif sera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réalisé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autour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d’un oscillateur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On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l’appellera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600" dirty="0">
                <a:solidFill>
                  <a:srgbClr val="00B050"/>
                </a:solidFill>
                <a:latin typeface="Bangkok"/>
              </a:rPr>
              <a:t>garde-temps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627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B45A5-E27B-46B6-BFBA-0D2F222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30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Bangkok"/>
              </a:rPr>
              <a:t>Garde-temps …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99" y="1335183"/>
            <a:ext cx="8646402" cy="4866140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Un garde-temps est un dispositif qui peut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remplir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l’une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ou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l’autre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de deux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fonctions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: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 err="1">
                <a:solidFill>
                  <a:srgbClr val="800000"/>
                </a:solidFill>
                <a:latin typeface="Bangkok"/>
              </a:rPr>
              <a:t>Constituer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un </a:t>
            </a:r>
            <a:r>
              <a:rPr lang="en-US" sz="2600" dirty="0" err="1">
                <a:solidFill>
                  <a:srgbClr val="00B050"/>
                </a:solidFill>
                <a:latin typeface="Bangkok"/>
              </a:rPr>
              <a:t>étalon</a:t>
            </a:r>
            <a:r>
              <a:rPr lang="en-US" sz="2600" dirty="0">
                <a:solidFill>
                  <a:srgbClr val="00B050"/>
                </a:solidFill>
                <a:latin typeface="Bangkok"/>
              </a:rPr>
              <a:t> de temps-durée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Exemple :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l’ensemble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des horloges atomiques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coordonnées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,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géré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par le BIPM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Il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définit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la </a:t>
            </a:r>
            <a:r>
              <a:rPr lang="en-US" sz="2000" dirty="0">
                <a:solidFill>
                  <a:srgbClr val="00B050"/>
                </a:solidFill>
                <a:latin typeface="Bangkok"/>
              </a:rPr>
              <a:t>seconde de temps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Ou bien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constituer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une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référence</a:t>
            </a:r>
            <a:br>
              <a:rPr lang="en-US" sz="2600" dirty="0">
                <a:solidFill>
                  <a:srgbClr val="800000"/>
                </a:solidFill>
                <a:latin typeface="Bangkok"/>
              </a:rPr>
            </a:br>
            <a:r>
              <a:rPr lang="en-US" sz="2600" dirty="0">
                <a:solidFill>
                  <a:srgbClr val="800000"/>
                </a:solidFill>
                <a:latin typeface="Bangkok"/>
              </a:rPr>
              <a:t> de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l’</a:t>
            </a:r>
            <a:r>
              <a:rPr lang="en-US" sz="2600" dirty="0" err="1">
                <a:solidFill>
                  <a:srgbClr val="00B050"/>
                </a:solidFill>
                <a:latin typeface="Bangkok"/>
              </a:rPr>
              <a:t>écoulement</a:t>
            </a:r>
            <a:r>
              <a:rPr lang="en-US" sz="2600" dirty="0">
                <a:solidFill>
                  <a:srgbClr val="00B050"/>
                </a:solidFill>
                <a:latin typeface="Bangkok"/>
              </a:rPr>
              <a:t> du temps-date</a:t>
            </a:r>
            <a:r>
              <a:rPr lang="en-US" sz="2600" dirty="0">
                <a:latin typeface="Bangkok"/>
              </a:rPr>
              <a:t>,</a:t>
            </a:r>
            <a:br>
              <a:rPr lang="en-US" sz="2600" dirty="0">
                <a:latin typeface="Bangkok"/>
              </a:rPr>
            </a:br>
            <a:r>
              <a:rPr lang="en-US" sz="2600" dirty="0">
                <a:latin typeface="Bangkok"/>
              </a:rPr>
              <a:t>		aussi </a:t>
            </a:r>
            <a:r>
              <a:rPr lang="en-US" sz="2600" dirty="0" err="1">
                <a:latin typeface="Bangkok"/>
              </a:rPr>
              <a:t>appelé</a:t>
            </a:r>
            <a:r>
              <a:rPr lang="en-US" sz="2600" dirty="0">
                <a:latin typeface="Bangkok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Bangkok"/>
              </a:rPr>
              <a:t>échelle</a:t>
            </a:r>
            <a:r>
              <a:rPr lang="en-US" sz="2600" dirty="0">
                <a:solidFill>
                  <a:srgbClr val="00B050"/>
                </a:solidFill>
                <a:latin typeface="Bangkok"/>
              </a:rPr>
              <a:t> de temps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Exemple :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l’horloge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parlante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du BIPM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endParaRPr lang="en-US" dirty="0">
              <a:solidFill>
                <a:srgbClr val="800000"/>
              </a:solidFill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6055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68" y="605342"/>
            <a:ext cx="8591549" cy="5647315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Au c</a:t>
            </a:r>
            <a:r>
              <a:rPr lang="en-US" sz="3200" dirty="0">
                <a:solidFill>
                  <a:srgbClr val="800000"/>
                </a:solidFill>
              </a:rPr>
              <a:t>œ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ur du garde-temps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moderne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,</a:t>
            </a:r>
            <a:br>
              <a:rPr lang="en-US" sz="3200" dirty="0">
                <a:solidFill>
                  <a:srgbClr val="800000"/>
                </a:solidFill>
                <a:latin typeface="Bangkok"/>
              </a:rPr>
            </a:br>
            <a:r>
              <a:rPr lang="en-US" sz="3200" dirty="0">
                <a:solidFill>
                  <a:srgbClr val="800000"/>
                </a:solidFill>
                <a:latin typeface="Bangkok"/>
              </a:rPr>
              <a:t> un </a:t>
            </a:r>
            <a:r>
              <a:rPr lang="en-US" sz="3200" dirty="0">
                <a:solidFill>
                  <a:srgbClr val="00B050"/>
                </a:solidFill>
                <a:latin typeface="Bangkok"/>
              </a:rPr>
              <a:t>oscillateur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Balancier, pendule, etc.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Horloges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L’isochronie (~) a été découverte par Galilée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Cristal de quartz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excité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,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ressort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spiral, etc.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 err="1">
                <a:solidFill>
                  <a:srgbClr val="800000"/>
                </a:solidFill>
                <a:latin typeface="Bangkok"/>
              </a:rPr>
              <a:t>Montres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,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réveils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, ...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Phénomène quantique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Horloges atomiques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3200" dirty="0">
                <a:solidFill>
                  <a:srgbClr val="00B050"/>
                </a:solidFill>
                <a:latin typeface="Bangkok"/>
              </a:rPr>
              <a:t>Tous</a:t>
            </a:r>
            <a:r>
              <a:rPr lang="en-US" sz="3200" dirty="0">
                <a:latin typeface="Bangkok"/>
              </a:rPr>
              <a:t> les oscillateurs sont imparfaits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latin typeface="Bangkok"/>
              </a:rPr>
              <a:t>Il </a:t>
            </a:r>
            <a:r>
              <a:rPr lang="en-US" sz="2600" dirty="0" err="1">
                <a:latin typeface="Bangkok"/>
              </a:rPr>
              <a:t>faut</a:t>
            </a:r>
            <a:r>
              <a:rPr lang="en-US" sz="2600" dirty="0">
                <a:latin typeface="Bangkok"/>
              </a:rPr>
              <a:t> </a:t>
            </a:r>
            <a:r>
              <a:rPr lang="en-US" sz="2600" dirty="0" err="1">
                <a:latin typeface="Bangkok"/>
              </a:rPr>
              <a:t>entretenir</a:t>
            </a:r>
            <a:r>
              <a:rPr lang="en-US" sz="2600" dirty="0">
                <a:latin typeface="Bangkok"/>
              </a:rPr>
              <a:t> </a:t>
            </a:r>
            <a:r>
              <a:rPr lang="en-US" sz="2600" dirty="0" err="1">
                <a:latin typeface="Bangkok"/>
              </a:rPr>
              <a:t>leur</a:t>
            </a:r>
            <a:r>
              <a:rPr lang="en-US" sz="2600" dirty="0">
                <a:latin typeface="Bangkok"/>
              </a:rPr>
              <a:t> </a:t>
            </a:r>
            <a:r>
              <a:rPr lang="en-US" sz="2600" dirty="0" err="1">
                <a:latin typeface="Bangkok"/>
              </a:rPr>
              <a:t>fonctionnement</a:t>
            </a:r>
            <a:endParaRPr lang="en-US" sz="2600" dirty="0"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latin typeface="Bangkok"/>
              </a:rPr>
              <a:t>Ils ont toujours(~) des variations temporelles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latin typeface="Bangkok"/>
              </a:rPr>
              <a:t>Ils sont sensibles à </a:t>
            </a:r>
            <a:r>
              <a:rPr lang="en-US" sz="2600" dirty="0" err="1">
                <a:latin typeface="Bangkok"/>
              </a:rPr>
              <a:t>leur</a:t>
            </a:r>
            <a:r>
              <a:rPr lang="en-US" sz="2600" dirty="0">
                <a:latin typeface="Bangkok"/>
              </a:rPr>
              <a:t> </a:t>
            </a:r>
            <a:r>
              <a:rPr lang="en-US" sz="2600" dirty="0" err="1">
                <a:latin typeface="Bangkok"/>
              </a:rPr>
              <a:t>environnement</a:t>
            </a:r>
            <a:endParaRPr lang="en-US" sz="2600" dirty="0"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2646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98" y="829297"/>
            <a:ext cx="8895201" cy="3938963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Qualifier un oscillateur est délicat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Car définir/vérifier une périodicité suppose</a:t>
            </a:r>
            <a:br>
              <a:rPr lang="en-US" dirty="0">
                <a:solidFill>
                  <a:srgbClr val="800000"/>
                </a:solidFill>
                <a:latin typeface="Bangkok"/>
              </a:rPr>
            </a:br>
            <a:r>
              <a:rPr lang="en-US" dirty="0">
                <a:solidFill>
                  <a:srgbClr val="800000"/>
                </a:solidFill>
                <a:latin typeface="Bangkok"/>
              </a:rPr>
              <a:t> la maîtrise préalable du repérage du temps !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800000"/>
                </a:solidFill>
                <a:latin typeface="Bangkok"/>
              </a:rPr>
              <a:t>Ensuite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, il suffit de compter</a:t>
            </a:r>
            <a:br>
              <a:rPr lang="en-US" dirty="0">
                <a:solidFill>
                  <a:srgbClr val="800000"/>
                </a:solidFill>
                <a:latin typeface="Bangkok"/>
              </a:rPr>
            </a:br>
            <a:r>
              <a:rPr lang="en-US" dirty="0">
                <a:solidFill>
                  <a:srgbClr val="800000"/>
                </a:solidFill>
                <a:latin typeface="Bangkok"/>
              </a:rPr>
              <a:t>les périodes à partir d’une origine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Un multiple ou sous-multiple de la période est choisi comme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unité de temps-durée</a:t>
            </a:r>
            <a:r>
              <a:rPr lang="en-US" dirty="0">
                <a:latin typeface="Bangkok"/>
              </a:rPr>
              <a:t> 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On peut alors fixer les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dates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dans le temps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	         Nous voici munis d’un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garde-temps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4818ED9-1D57-4A9E-8BBB-78F3617A4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95" b="90645" l="9928" r="89982">
                        <a14:foregroundMark x1="59116" y1="5086" x2="59025" y2="5722"/>
                        <a14:foregroundMark x1="69134" y1="89827" x2="55235" y2="86739"/>
                        <a14:foregroundMark x1="55235" y1="86739" x2="68321" y2="90645"/>
                        <a14:backgroundMark x1="63718" y1="13079" x2="63448" y2="12897"/>
                        <a14:backgroundMark x1="60650" y1="4087" x2="61101" y2="3906"/>
                        <a14:backgroundMark x1="69856" y1="92280" x2="70126" y2="91826"/>
                        <a14:backgroundMark x1="70036" y1="91735" x2="70307" y2="91371"/>
                        <a14:backgroundMark x1="69134" y1="92189" x2="69495" y2="91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125" y="3919133"/>
            <a:ext cx="3134901" cy="31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461175E-D27D-40E1-8682-3005B008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3608"/>
            <a:ext cx="8246409" cy="446759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 Nécessité de </a:t>
            </a:r>
            <a:r>
              <a:rPr lang="fr-FR" dirty="0">
                <a:solidFill>
                  <a:srgbClr val="00B050"/>
                </a:solidFill>
              </a:rPr>
              <a:t>conserver l’équilibre</a:t>
            </a:r>
            <a:br>
              <a:rPr lang="fr-FR" dirty="0"/>
            </a:br>
            <a:r>
              <a:rPr lang="fr-FR" dirty="0"/>
              <a:t> de ce monde inquiétant</a:t>
            </a:r>
          </a:p>
          <a:p>
            <a:pPr lvl="2"/>
            <a:r>
              <a:rPr lang="fr-FR" dirty="0"/>
              <a:t>Agir comme les ancêtres, ne pas s’écarter de ce qui a fonctionné jusqu’ici</a:t>
            </a:r>
          </a:p>
          <a:p>
            <a:pPr lvl="2"/>
            <a:r>
              <a:rPr lang="fr-FR" dirty="0"/>
              <a:t>Respecter les forces naturelles</a:t>
            </a:r>
          </a:p>
          <a:p>
            <a:pPr lvl="2"/>
            <a:r>
              <a:rPr lang="fr-FR" dirty="0"/>
              <a:t>D’où un catalogue de règles de vie,</a:t>
            </a:r>
            <a:br>
              <a:rPr lang="fr-FR" dirty="0"/>
            </a:br>
            <a:r>
              <a:rPr lang="fr-FR" dirty="0"/>
              <a:t>et de rites à pratiquer à certains moments</a:t>
            </a:r>
          </a:p>
          <a:p>
            <a:r>
              <a:rPr lang="fr-FR" dirty="0"/>
              <a:t>Sorciers, mages, prêtres, astrologues</a:t>
            </a:r>
          </a:p>
          <a:p>
            <a:pPr lvl="1"/>
            <a:r>
              <a:rPr lang="fr-FR" dirty="0"/>
              <a:t>Prétendent posséder le savoir nécessaire </a:t>
            </a:r>
          </a:p>
          <a:p>
            <a:pPr lvl="2"/>
            <a:r>
              <a:rPr lang="fr-FR" dirty="0"/>
              <a:t>Gardiens de la tradition</a:t>
            </a:r>
          </a:p>
          <a:p>
            <a:pPr lvl="2"/>
            <a:r>
              <a:rPr lang="fr-FR" dirty="0"/>
              <a:t>Intermédiaires avec les forces naturelles</a:t>
            </a:r>
          </a:p>
          <a:p>
            <a:pPr lvl="1"/>
            <a:r>
              <a:rPr lang="fr-FR" dirty="0"/>
              <a:t>Seuls capables de prévoir les dates sociales</a:t>
            </a:r>
          </a:p>
          <a:p>
            <a:pPr lvl="2"/>
            <a:r>
              <a:rPr lang="fr-FR" dirty="0"/>
              <a:t>Premiers observateurs assidus du ciel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F9028-8874-4CA3-AD26-7545B0497A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10/01/2019 00:43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C0DC71-F997-44D9-9342-0C85FB01A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9/1/2018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BB634-3811-40CF-B4A3-14F770A65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34403F4-3EFD-4250-94F1-C470651DCAF9}"/>
              </a:ext>
            </a:extLst>
          </p:cNvPr>
          <p:cNvSpPr txBox="1">
            <a:spLocks/>
          </p:cNvSpPr>
          <p:nvPr/>
        </p:nvSpPr>
        <p:spPr>
          <a:xfrm>
            <a:off x="628650" y="139812"/>
            <a:ext cx="7886700" cy="1389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A3A3A"/>
                </a:solidFill>
                <a:latin typeface="Bangkok" panose="020B7200000000000000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00000"/>
                </a:solidFill>
                <a:latin typeface="Bangkok"/>
              </a:rPr>
              <a:t>			… &amp; calendriers</a:t>
            </a:r>
            <a:br>
              <a:rPr lang="en-US" dirty="0">
                <a:solidFill>
                  <a:srgbClr val="800000"/>
                </a:solidFill>
                <a:latin typeface="Bangkok"/>
              </a:rPr>
            </a:br>
            <a:r>
              <a:rPr lang="en-US" dirty="0">
                <a:solidFill>
                  <a:srgbClr val="800000"/>
                </a:solidFill>
                <a:latin typeface="Bangkok"/>
              </a:rPr>
              <a:t>		</a:t>
            </a:r>
            <a:r>
              <a:rPr lang="fr-FR" sz="3600" dirty="0">
                <a:solidFill>
                  <a:srgbClr val="800000"/>
                </a:solidFill>
                <a:latin typeface="Bangkok"/>
              </a:rPr>
              <a:t>Pourquoi</a:t>
            </a:r>
            <a:r>
              <a:rPr lang="fr-FR" sz="36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13436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E70818-0854-449E-859C-217783FDE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9" y="504092"/>
            <a:ext cx="8464062" cy="5969323"/>
          </a:xfrm>
        </p:spPr>
        <p:txBody>
          <a:bodyPr>
            <a:normAutofit/>
          </a:bodyPr>
          <a:lstStyle/>
          <a:p>
            <a:r>
              <a:rPr lang="fr-FR" dirty="0"/>
              <a:t>On célèbre des </a:t>
            </a:r>
            <a:r>
              <a:rPr lang="fr-FR" dirty="0">
                <a:solidFill>
                  <a:srgbClr val="00B050"/>
                </a:solidFill>
              </a:rPr>
              <a:t>instants particuliers</a:t>
            </a:r>
          </a:p>
          <a:p>
            <a:pPr lvl="1"/>
            <a:r>
              <a:rPr lang="fr-FR" dirty="0"/>
              <a:t>Chasseurs/cueilleurs : les saisons, …</a:t>
            </a:r>
          </a:p>
          <a:p>
            <a:pPr lvl="1"/>
            <a:r>
              <a:rPr lang="fr-FR" dirty="0"/>
              <a:t>Pêcheurs : marées, équinoxes, …</a:t>
            </a:r>
          </a:p>
          <a:p>
            <a:pPr lvl="1"/>
            <a:r>
              <a:rPr lang="fr-FR" dirty="0"/>
              <a:t>Nomades du désert : phases lunaires, …</a:t>
            </a:r>
          </a:p>
          <a:p>
            <a:r>
              <a:rPr lang="fr-FR" dirty="0"/>
              <a:t>Intérêt du </a:t>
            </a:r>
            <a:r>
              <a:rPr lang="fr-FR" dirty="0">
                <a:solidFill>
                  <a:srgbClr val="00B050"/>
                </a:solidFill>
              </a:rPr>
              <a:t>pouvoir politique</a:t>
            </a:r>
          </a:p>
          <a:p>
            <a:pPr lvl="1"/>
            <a:r>
              <a:rPr lang="fr-FR" dirty="0"/>
              <a:t>Administration, économie</a:t>
            </a:r>
          </a:p>
          <a:p>
            <a:pPr lvl="2"/>
            <a:r>
              <a:rPr lang="fr-FR" dirty="0">
                <a:solidFill>
                  <a:srgbClr val="00B050"/>
                </a:solidFill>
              </a:rPr>
              <a:t>Impôts</a:t>
            </a:r>
            <a:r>
              <a:rPr lang="fr-FR" dirty="0"/>
              <a:t>, guerres, …</a:t>
            </a:r>
          </a:p>
          <a:p>
            <a:pPr lvl="2"/>
            <a:r>
              <a:rPr lang="fr-FR" dirty="0">
                <a:solidFill>
                  <a:srgbClr val="00B050"/>
                </a:solidFill>
              </a:rPr>
              <a:t>Agriculture</a:t>
            </a:r>
          </a:p>
          <a:p>
            <a:pPr lvl="2"/>
            <a:r>
              <a:rPr lang="fr-FR" dirty="0">
                <a:solidFill>
                  <a:srgbClr val="00B050"/>
                </a:solidFill>
              </a:rPr>
              <a:t>Démocratie</a:t>
            </a:r>
          </a:p>
          <a:p>
            <a:pPr lvl="1"/>
            <a:r>
              <a:rPr lang="fr-FR" dirty="0"/>
              <a:t>Monopole royal sur le calendrier</a:t>
            </a:r>
          </a:p>
          <a:p>
            <a:pPr lvl="2"/>
            <a:r>
              <a:rPr lang="fr-FR" dirty="0"/>
              <a:t>Babylone, Égypte, Chine, …</a:t>
            </a:r>
          </a:p>
          <a:p>
            <a:r>
              <a:rPr lang="en-US" sz="2800" dirty="0">
                <a:solidFill>
                  <a:srgbClr val="800000"/>
                </a:solidFill>
                <a:latin typeface="Bangkok"/>
              </a:rPr>
              <a:t>On </a:t>
            </a:r>
            <a:r>
              <a:rPr lang="en-US" sz="2800" dirty="0" err="1">
                <a:solidFill>
                  <a:srgbClr val="800000"/>
                </a:solidFill>
                <a:latin typeface="Bangkok"/>
              </a:rPr>
              <a:t>dresse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des </a:t>
            </a:r>
            <a:r>
              <a:rPr lang="en-US" sz="2800" dirty="0" err="1">
                <a:solidFill>
                  <a:srgbClr val="800000"/>
                </a:solidFill>
                <a:latin typeface="Bangkok"/>
              </a:rPr>
              <a:t>listes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de jours</a:t>
            </a:r>
            <a:br>
              <a:rPr lang="en-US" sz="2800" dirty="0">
                <a:solidFill>
                  <a:srgbClr val="800000"/>
                </a:solidFill>
                <a:latin typeface="Bangkok"/>
              </a:rPr>
            </a:br>
            <a:r>
              <a:rPr lang="en-US" sz="28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Bangkok"/>
              </a:rPr>
              <a:t>décrivant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Bangkok"/>
              </a:rPr>
              <a:t>l’écoulement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du temps-date</a:t>
            </a:r>
          </a:p>
          <a:p>
            <a:pPr lvl="1"/>
            <a:r>
              <a:rPr lang="en-US" sz="2200" dirty="0">
                <a:solidFill>
                  <a:srgbClr val="800000"/>
                </a:solidFill>
                <a:latin typeface="Bangkok"/>
              </a:rPr>
              <a:t>Sur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lesquelles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on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repère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les dates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significatives</a:t>
            </a:r>
            <a:endParaRPr lang="en-US" sz="2200" dirty="0">
              <a:solidFill>
                <a:srgbClr val="800000"/>
              </a:solidFill>
              <a:latin typeface="Bangkok"/>
            </a:endParaRP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A6660D-FEB4-48BE-BC8F-3A2C1174F0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10/01/2019 00:47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533939-767C-4FF4-80DD-9690A4774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9/1/2018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46F5FD-E428-401D-AB5E-E309E6A66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775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99" y="1068452"/>
            <a:ext cx="8646402" cy="4477188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Les calendriers sont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classiquement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regroupés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en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quatre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catégories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:</a:t>
            </a:r>
            <a:br>
              <a:rPr lang="en-US" sz="3200" dirty="0">
                <a:solidFill>
                  <a:srgbClr val="800000"/>
                </a:solidFill>
                <a:latin typeface="Bangkok"/>
              </a:rPr>
            </a:br>
            <a:endParaRPr lang="en-US" sz="3200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00B050"/>
                </a:solidFill>
                <a:latin typeface="Bangkok"/>
              </a:rPr>
              <a:t>Calendriers chronologiques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ou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vagues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.</a:t>
            </a:r>
            <a:br>
              <a:rPr lang="en-US" sz="2600" dirty="0">
                <a:solidFill>
                  <a:srgbClr val="800000"/>
                </a:solidFill>
                <a:latin typeface="Bangkok"/>
              </a:rPr>
            </a:br>
            <a:r>
              <a:rPr lang="en-US" sz="2600" dirty="0">
                <a:solidFill>
                  <a:srgbClr val="800000"/>
                </a:solidFill>
                <a:latin typeface="Bangkok"/>
              </a:rPr>
              <a:t>On se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contente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de compter les jours.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Mayas (250 et 365j)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 err="1">
                <a:solidFill>
                  <a:srgbClr val="800000"/>
                </a:solidFill>
                <a:latin typeface="Bangkok"/>
              </a:rPr>
              <a:t>Égyptiens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(365j, calendrier “vague”)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 err="1">
                <a:solidFill>
                  <a:srgbClr val="800000"/>
                </a:solidFill>
                <a:latin typeface="Bangkok"/>
              </a:rPr>
              <a:t>Découplés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des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phénomènes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célestes</a:t>
            </a:r>
            <a:endParaRPr lang="en-US" sz="2200" dirty="0">
              <a:solidFill>
                <a:srgbClr val="800000"/>
              </a:solidFill>
              <a:latin typeface="Bangkok"/>
            </a:endParaRP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Sans lien avec les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saisons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, il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faut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les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corriger</a:t>
            </a:r>
            <a:endParaRPr lang="en-US" sz="2000" dirty="0">
              <a:solidFill>
                <a:srgbClr val="800000"/>
              </a:solidFill>
              <a:latin typeface="Bangkok"/>
            </a:endParaRP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 err="1">
                <a:solidFill>
                  <a:srgbClr val="800000"/>
                </a:solidFill>
                <a:latin typeface="Bangkok"/>
              </a:rPr>
              <a:t>Cycliques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 </a:t>
            </a:r>
            <a:r>
              <a:rPr lang="en-US" sz="2000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mythes</a:t>
            </a:r>
            <a:r>
              <a:rPr lang="en-US" sz="20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 de fins du monde, etc.</a:t>
            </a:r>
            <a:endParaRPr lang="en-US" sz="2000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endParaRPr lang="en-US" dirty="0">
              <a:solidFill>
                <a:srgbClr val="800000"/>
              </a:solidFill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8575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6" y="255632"/>
            <a:ext cx="8583800" cy="4441280"/>
          </a:xfrm>
        </p:spPr>
        <p:txBody>
          <a:bodyPr wrap="square">
            <a:spAutoFit/>
          </a:bodyPr>
          <a:lstStyle/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00B050"/>
                </a:solidFill>
                <a:latin typeface="Bangkok"/>
              </a:rPr>
              <a:t>Calendriers </a:t>
            </a:r>
            <a:r>
              <a:rPr lang="en-US" sz="2600" dirty="0" err="1">
                <a:solidFill>
                  <a:srgbClr val="00B050"/>
                </a:solidFill>
                <a:latin typeface="Bangkok"/>
              </a:rPr>
              <a:t>lunaires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,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structurés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par la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révolution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de la Lune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autour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de la Terre</a:t>
            </a:r>
            <a:br>
              <a:rPr lang="en-US" sz="2600" dirty="0">
                <a:solidFill>
                  <a:srgbClr val="800000"/>
                </a:solidFill>
                <a:latin typeface="Bangkok"/>
              </a:rPr>
            </a:br>
            <a:r>
              <a:rPr lang="en-US" sz="2600" dirty="0">
                <a:solidFill>
                  <a:srgbClr val="800000"/>
                </a:solidFill>
                <a:latin typeface="Bangkok"/>
              </a:rPr>
              <a:t>(la </a:t>
            </a:r>
            <a:r>
              <a:rPr lang="en-US" sz="2600" dirty="0" err="1">
                <a:solidFill>
                  <a:srgbClr val="00B050"/>
                </a:solidFill>
                <a:latin typeface="Bangkok"/>
              </a:rPr>
              <a:t>lunaison</a:t>
            </a:r>
            <a:r>
              <a:rPr lang="en-US" sz="1800" dirty="0">
                <a:latin typeface="Bangkok"/>
              </a:rPr>
              <a:t>, ~29,5j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)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Calendrier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musulman</a:t>
            </a:r>
            <a:endParaRPr lang="en-US" sz="2200" dirty="0">
              <a:solidFill>
                <a:srgbClr val="800000"/>
              </a:solidFill>
              <a:latin typeface="Bangkok"/>
            </a:endParaRP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Le seul de son type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Base antique,</a:t>
            </a:r>
            <a:br>
              <a:rPr lang="en-US" sz="2000" dirty="0">
                <a:solidFill>
                  <a:srgbClr val="800000"/>
                </a:solidFill>
                <a:latin typeface="Bangkok"/>
              </a:rPr>
            </a:br>
            <a:r>
              <a:rPr lang="en-US" sz="2000" dirty="0">
                <a:solidFill>
                  <a:srgbClr val="800000"/>
                </a:solidFill>
                <a:latin typeface="Bangkok"/>
              </a:rPr>
              <a:t>bien que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récent</a:t>
            </a:r>
            <a:endParaRPr lang="en-US" sz="2000" dirty="0">
              <a:solidFill>
                <a:srgbClr val="800000"/>
              </a:solidFill>
              <a:latin typeface="Bangkok"/>
            </a:endParaRP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Les phases de la Lune</a:t>
            </a:r>
            <a:br>
              <a:rPr lang="en-US" sz="2000" dirty="0">
                <a:solidFill>
                  <a:srgbClr val="800000"/>
                </a:solidFill>
                <a:latin typeface="Bangkok"/>
              </a:rPr>
            </a:br>
            <a:r>
              <a:rPr lang="en-US" sz="2000" dirty="0">
                <a:solidFill>
                  <a:srgbClr val="800000"/>
                </a:solidFill>
                <a:latin typeface="Bangkok"/>
              </a:rPr>
              <a:t>sont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suivies</a:t>
            </a:r>
            <a:br>
              <a:rPr lang="en-US" sz="2000" dirty="0">
                <a:solidFill>
                  <a:srgbClr val="800000"/>
                </a:solidFill>
                <a:latin typeface="Bangkok"/>
              </a:rPr>
            </a:br>
            <a:r>
              <a:rPr lang="en-US" sz="2000" dirty="0">
                <a:solidFill>
                  <a:srgbClr val="800000"/>
                </a:solidFill>
                <a:latin typeface="Bangkok"/>
              </a:rPr>
              <a:t>avec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précision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 err="1">
                <a:solidFill>
                  <a:srgbClr val="800000"/>
                </a:solidFill>
                <a:latin typeface="Bangkok"/>
              </a:rPr>
              <a:t>Années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de 354/355j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Ne peut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suivre</a:t>
            </a:r>
            <a:br>
              <a:rPr lang="en-US" sz="2000" dirty="0">
                <a:solidFill>
                  <a:srgbClr val="800000"/>
                </a:solidFill>
                <a:latin typeface="Bangkok"/>
              </a:rPr>
            </a:br>
            <a:r>
              <a:rPr lang="en-US" sz="2000" dirty="0">
                <a:solidFill>
                  <a:srgbClr val="800000"/>
                </a:solidFill>
                <a:latin typeface="Bangkok"/>
              </a:rPr>
              <a:t>les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saisons</a:t>
            </a:r>
            <a:endParaRPr lang="en-US" sz="2000" dirty="0">
              <a:solidFill>
                <a:srgbClr val="800000"/>
              </a:solidFill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22:54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19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A30D9E5-EE1D-4508-A98F-86426260EEEE}"/>
              </a:ext>
            </a:extLst>
          </p:cNvPr>
          <p:cNvGrpSpPr/>
          <p:nvPr/>
        </p:nvGrpSpPr>
        <p:grpSpPr>
          <a:xfrm>
            <a:off x="1802249" y="1247365"/>
            <a:ext cx="7332536" cy="5313698"/>
            <a:chOff x="1802249" y="1247365"/>
            <a:chExt cx="7332536" cy="531369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5A0652E-1C7F-4F17-9A31-66D301398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0367" y="1247365"/>
              <a:ext cx="4134418" cy="522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051D18C-F180-4AF5-A99D-9477BC2F66FB}"/>
                </a:ext>
              </a:extLst>
            </p:cNvPr>
            <p:cNvSpPr txBox="1"/>
            <p:nvPr/>
          </p:nvSpPr>
          <p:spPr>
            <a:xfrm>
              <a:off x="1802249" y="5354579"/>
              <a:ext cx="3057525" cy="1206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81000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1600" i="1" dirty="0" err="1">
                  <a:solidFill>
                    <a:srgbClr val="800000"/>
                  </a:solidFill>
                  <a:latin typeface="Bangkok"/>
                </a:rPr>
                <a:t>Merveilles</a:t>
              </a:r>
              <a:r>
                <a:rPr lang="en-US" sz="1600" i="1" dirty="0">
                  <a:solidFill>
                    <a:srgbClr val="800000"/>
                  </a:solidFill>
                  <a:latin typeface="Bangkok"/>
                </a:rPr>
                <a:t> de la </a:t>
              </a:r>
              <a:r>
                <a:rPr lang="en-US" sz="1600" i="1" dirty="0" err="1">
                  <a:solidFill>
                    <a:srgbClr val="800000"/>
                  </a:solidFill>
                  <a:latin typeface="Bangkok"/>
                </a:rPr>
                <a:t>création</a:t>
              </a:r>
              <a:endParaRPr lang="en-US" sz="1600" dirty="0">
                <a:solidFill>
                  <a:srgbClr val="800000"/>
                </a:solidFill>
                <a:latin typeface="Bangkok"/>
              </a:endParaRPr>
            </a:p>
            <a:p>
              <a:pPr algn="r" defTabSz="381000">
                <a:spcBef>
                  <a:spcPct val="20000"/>
                </a:spcBef>
                <a:buClr>
                  <a:schemeClr val="bg1"/>
                </a:buClr>
              </a:pPr>
              <a:r>
                <a:rPr lang="en-US" sz="1600" dirty="0">
                  <a:solidFill>
                    <a:srgbClr val="800000"/>
                  </a:solidFill>
                  <a:latin typeface="Bangkok"/>
                </a:rPr>
                <a:t>Al </a:t>
              </a:r>
              <a:r>
                <a:rPr lang="en-US" sz="1600" dirty="0" err="1">
                  <a:solidFill>
                    <a:srgbClr val="800000"/>
                  </a:solidFill>
                  <a:latin typeface="Bangkok"/>
                </a:rPr>
                <a:t>Qazwini</a:t>
              </a:r>
              <a:r>
                <a:rPr lang="en-US" sz="1600" dirty="0">
                  <a:solidFill>
                    <a:srgbClr val="800000"/>
                  </a:solidFill>
                  <a:latin typeface="Bangkok"/>
                </a:rPr>
                <a:t> (1203-1283)</a:t>
              </a:r>
            </a:p>
            <a:p>
              <a:pPr algn="r" defTabSz="381000">
                <a:spcBef>
                  <a:spcPct val="20000"/>
                </a:spcBef>
                <a:buClr>
                  <a:schemeClr val="bg1"/>
                </a:buClr>
              </a:pPr>
              <a:r>
                <a:rPr lang="en-US" sz="1600" dirty="0">
                  <a:solidFill>
                    <a:srgbClr val="800000"/>
                  </a:solidFill>
                  <a:latin typeface="Bangkok"/>
                </a:rPr>
                <a:t>(</a:t>
              </a:r>
              <a:r>
                <a:rPr lang="en-US" sz="1600" dirty="0" err="1">
                  <a:solidFill>
                    <a:srgbClr val="800000"/>
                  </a:solidFill>
                  <a:latin typeface="Bangkok"/>
                </a:rPr>
                <a:t>copie</a:t>
              </a:r>
              <a:r>
                <a:rPr lang="en-US" sz="1600" dirty="0">
                  <a:solidFill>
                    <a:srgbClr val="800000"/>
                  </a:solidFill>
                  <a:latin typeface="Bangkok"/>
                </a:rPr>
                <a:t> du </a:t>
              </a:r>
              <a:r>
                <a:rPr lang="en-US" sz="1600" dirty="0" err="1">
                  <a:solidFill>
                    <a:srgbClr val="800000"/>
                  </a:solidFill>
                  <a:latin typeface="Bangkok"/>
                </a:rPr>
                <a:t>XIVe</a:t>
              </a:r>
              <a:r>
                <a:rPr lang="en-US" sz="1600" dirty="0">
                  <a:solidFill>
                    <a:srgbClr val="800000"/>
                  </a:solidFill>
                  <a:latin typeface="Bangkok"/>
                </a:rPr>
                <a:t>)</a:t>
              </a:r>
            </a:p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064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9" y="574822"/>
            <a:ext cx="8139147" cy="5708355"/>
          </a:xfrm>
        </p:spPr>
        <p:txBody>
          <a:bodyPr>
            <a:normAutofit fontScale="92500" lnSpcReduction="10000"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B050"/>
                </a:solidFill>
                <a:latin typeface="Bangkok"/>
              </a:rPr>
              <a:t>Qu’est-ce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que le temps ??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Du bon usage du temps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B050"/>
                </a:solidFill>
                <a:latin typeface="Bangkok"/>
              </a:rPr>
              <a:t>Temps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et </a:t>
            </a:r>
            <a:r>
              <a:rPr lang="en-US" sz="2800" dirty="0">
                <a:solidFill>
                  <a:srgbClr val="00B050"/>
                </a:solidFill>
                <a:latin typeface="Bangkok"/>
              </a:rPr>
              <a:t>durée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, </a:t>
            </a:r>
            <a:r>
              <a:rPr lang="en-US" sz="2800" dirty="0">
                <a:solidFill>
                  <a:srgbClr val="00B050"/>
                </a:solidFill>
                <a:latin typeface="Bangkok"/>
              </a:rPr>
              <a:t>repérage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et </a:t>
            </a:r>
            <a:r>
              <a:rPr lang="en-US" sz="2800" dirty="0">
                <a:solidFill>
                  <a:srgbClr val="00B050"/>
                </a:solidFill>
                <a:latin typeface="Bangkok"/>
              </a:rPr>
              <a:t>mesure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B050"/>
                </a:solidFill>
                <a:latin typeface="Bangkok"/>
              </a:rPr>
              <a:t>Garde-temps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et </a:t>
            </a:r>
            <a:r>
              <a:rPr lang="en-US" sz="2800" dirty="0">
                <a:solidFill>
                  <a:srgbClr val="00B050"/>
                </a:solidFill>
                <a:latin typeface="Bangkok"/>
              </a:rPr>
              <a:t>calendriers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800000"/>
                </a:solidFill>
                <a:latin typeface="Bangkok"/>
              </a:rPr>
              <a:t>Des </a:t>
            </a:r>
            <a:r>
              <a:rPr lang="en-US" sz="2800" dirty="0">
                <a:solidFill>
                  <a:srgbClr val="00B050"/>
                </a:solidFill>
                <a:latin typeface="Bangkok"/>
              </a:rPr>
              <a:t>calendriers chronologiques</a:t>
            </a:r>
            <a:br>
              <a:rPr lang="en-US" sz="2800" dirty="0">
                <a:solidFill>
                  <a:srgbClr val="800000"/>
                </a:solidFill>
                <a:latin typeface="Bangkok"/>
              </a:rPr>
            </a:br>
            <a:r>
              <a:rPr lang="en-US" sz="2800" dirty="0">
                <a:solidFill>
                  <a:srgbClr val="800000"/>
                </a:solidFill>
                <a:latin typeface="Bangkok"/>
              </a:rPr>
              <a:t>		 au </a:t>
            </a:r>
            <a:r>
              <a:rPr lang="en-US" sz="2800" dirty="0">
                <a:solidFill>
                  <a:srgbClr val="00B050"/>
                </a:solidFill>
                <a:latin typeface="Bangkok"/>
              </a:rPr>
              <a:t>Temps </a:t>
            </a:r>
            <a:r>
              <a:rPr lang="en-US" sz="2800" dirty="0" err="1">
                <a:solidFill>
                  <a:srgbClr val="00B050"/>
                </a:solidFill>
                <a:latin typeface="Bangkok"/>
              </a:rPr>
              <a:t>Universel</a:t>
            </a:r>
            <a:r>
              <a:rPr lang="en-US" sz="2800" dirty="0">
                <a:solidFill>
                  <a:srgbClr val="00B050"/>
                </a:solidFill>
                <a:latin typeface="Bangkok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Bangkok"/>
              </a:rPr>
              <a:t>Coordonné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3400" dirty="0">
                <a:solidFill>
                  <a:srgbClr val="800000"/>
                </a:solidFill>
                <a:latin typeface="Bangkok"/>
              </a:rPr>
              <a:t>Les temps de la </a:t>
            </a:r>
            <a:r>
              <a:rPr lang="en-US" sz="3400" dirty="0" err="1">
                <a:solidFill>
                  <a:srgbClr val="00B050"/>
                </a:solidFill>
                <a:latin typeface="Bangkok"/>
              </a:rPr>
              <a:t>Relativité</a:t>
            </a:r>
            <a:endParaRPr lang="en-US" sz="3200" dirty="0">
              <a:solidFill>
                <a:srgbClr val="00B050"/>
              </a:solidFill>
              <a:latin typeface="Bangkok"/>
            </a:endParaRP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La flêche du temps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800" dirty="0">
                <a:solidFill>
                  <a:srgbClr val="00B050"/>
                </a:solidFill>
                <a:latin typeface="Bangkok"/>
              </a:rPr>
              <a:t>Flêche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? Quelle flêche ?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400" dirty="0">
                <a:solidFill>
                  <a:srgbClr val="800000"/>
                </a:solidFill>
                <a:latin typeface="Bangkok"/>
              </a:rPr>
              <a:t>Les temps de la Physique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400" dirty="0">
                <a:solidFill>
                  <a:srgbClr val="00B050"/>
                </a:solidFill>
                <a:latin typeface="Bangkok"/>
              </a:rPr>
              <a:t>Pourquoi</a:t>
            </a:r>
            <a:r>
              <a:rPr lang="en-US" sz="2400" dirty="0">
                <a:solidFill>
                  <a:srgbClr val="800000"/>
                </a:solidFill>
                <a:latin typeface="Bangkok"/>
              </a:rPr>
              <a:t> le temps a-t-il une flêche ???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La </a:t>
            </a:r>
            <a:r>
              <a:rPr lang="en-US" sz="3200" dirty="0">
                <a:solidFill>
                  <a:srgbClr val="00B050"/>
                </a:solidFill>
                <a:latin typeface="Bangkok"/>
              </a:rPr>
              <a:t>naissance, </a:t>
            </a:r>
            <a:r>
              <a:rPr lang="en-US" sz="3200" dirty="0">
                <a:latin typeface="Bangkok"/>
              </a:rPr>
              <a:t>la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Bangkok"/>
              </a:rPr>
              <a:t>fin du temps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??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Et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d’ailleurs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, </a:t>
            </a:r>
            <a:r>
              <a:rPr lang="en-US" sz="2600" dirty="0">
                <a:solidFill>
                  <a:srgbClr val="00B050"/>
                </a:solidFill>
                <a:latin typeface="Bangkok"/>
              </a:rPr>
              <a:t>le temps </a:t>
            </a:r>
            <a:r>
              <a:rPr lang="en-US" sz="2600" dirty="0" err="1">
                <a:solidFill>
                  <a:srgbClr val="00B050"/>
                </a:solidFill>
                <a:latin typeface="Bangkok"/>
              </a:rPr>
              <a:t>existe</a:t>
            </a:r>
            <a:r>
              <a:rPr lang="en-US" sz="2600" dirty="0">
                <a:solidFill>
                  <a:srgbClr val="00B050"/>
                </a:solidFill>
                <a:latin typeface="Bangkok"/>
              </a:rPr>
              <a:t>-t-il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???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F5AA4C-3301-42EA-875C-29D0FCC01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92" y="4403135"/>
            <a:ext cx="1728313" cy="257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02" y="548708"/>
            <a:ext cx="7701242" cy="5751383"/>
          </a:xfrm>
        </p:spPr>
        <p:txBody>
          <a:bodyPr wrap="square">
            <a:spAutoFit/>
          </a:bodyPr>
          <a:lstStyle/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00B050"/>
                </a:solidFill>
                <a:latin typeface="Bangkok"/>
              </a:rPr>
              <a:t>Calendriers luni-</a:t>
            </a:r>
            <a:r>
              <a:rPr lang="en-US" sz="2600" dirty="0" err="1">
                <a:solidFill>
                  <a:srgbClr val="00B050"/>
                </a:solidFill>
                <a:latin typeface="Bangkok"/>
              </a:rPr>
              <a:t>solaires</a:t>
            </a:r>
            <a:br>
              <a:rPr lang="en-US" sz="2600" dirty="0">
                <a:solidFill>
                  <a:srgbClr val="00B050"/>
                </a:solidFill>
                <a:latin typeface="Bangkok"/>
              </a:rPr>
            </a:br>
            <a:r>
              <a:rPr lang="en-US" sz="2600" dirty="0">
                <a:solidFill>
                  <a:srgbClr val="800000"/>
                </a:solidFill>
                <a:latin typeface="Bangkok"/>
              </a:rPr>
              <a:t>La base est lunaire, mais on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rajoute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de temps à autre une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rallonge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à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l’année</a:t>
            </a:r>
            <a:br>
              <a:rPr lang="en-US" sz="2600" dirty="0">
                <a:solidFill>
                  <a:srgbClr val="800000"/>
                </a:solidFill>
                <a:latin typeface="Bangkok"/>
              </a:rPr>
            </a:br>
            <a:r>
              <a:rPr lang="en-US" sz="2600" dirty="0">
                <a:solidFill>
                  <a:srgbClr val="800000"/>
                </a:solidFill>
                <a:latin typeface="Bangkok"/>
              </a:rPr>
              <a:t>pour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rattraper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le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cours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des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saisons</a:t>
            </a:r>
            <a:endParaRPr lang="en-US" sz="2600" dirty="0">
              <a:solidFill>
                <a:srgbClr val="800000"/>
              </a:solidFill>
              <a:latin typeface="Bangkok"/>
            </a:endParaRP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 err="1">
                <a:solidFill>
                  <a:srgbClr val="800000"/>
                </a:solidFill>
                <a:latin typeface="Bangkok"/>
              </a:rPr>
              <a:t>Certains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tirent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parti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du Cycle de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Méton</a:t>
            </a:r>
            <a:br>
              <a:rPr lang="en-US" sz="2200" dirty="0">
                <a:solidFill>
                  <a:srgbClr val="800000"/>
                </a:solidFill>
                <a:latin typeface="Bangkok"/>
              </a:rPr>
            </a:br>
            <a:r>
              <a:rPr lang="en-US" sz="2200" dirty="0">
                <a:solidFill>
                  <a:srgbClr val="800000"/>
                </a:solidFill>
                <a:latin typeface="Bangkok"/>
              </a:rPr>
              <a:t>19 </a:t>
            </a:r>
            <a:r>
              <a:rPr lang="en-US" sz="2200" dirty="0" err="1">
                <a:solidFill>
                  <a:srgbClr val="800000"/>
                </a:solidFill>
                <a:latin typeface="Bangkok"/>
              </a:rPr>
              <a:t>années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 235 </a:t>
            </a:r>
            <a:r>
              <a:rPr lang="en-US" sz="2200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mois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lunaisons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. </a:t>
            </a:r>
            <a:r>
              <a:rPr lang="en-US" sz="2200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Grec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 par exemple.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Calendriers Chinois, </a:t>
            </a:r>
            <a:r>
              <a:rPr lang="en-US" sz="2200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Hébreux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, </a:t>
            </a:r>
            <a:r>
              <a:rPr lang="en-US" sz="2200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Celte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,</a:t>
            </a:r>
            <a:b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</a:br>
            <a:r>
              <a:rPr lang="en-US" sz="2200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Ecclésiastique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.</a:t>
            </a:r>
            <a:b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</a:br>
            <a:endParaRPr lang="en-US" sz="2200" dirty="0">
              <a:solidFill>
                <a:srgbClr val="800000"/>
              </a:solidFill>
              <a:latin typeface="Bangkok"/>
              <a:sym typeface="WP MathA" panose="05010101010101010101" pitchFamily="2" charset="2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00B050"/>
                </a:solidFill>
                <a:latin typeface="Bangkok"/>
                <a:sym typeface="WP MathA" panose="05010101010101010101" pitchFamily="2" charset="2"/>
              </a:rPr>
              <a:t>Calendriers </a:t>
            </a:r>
            <a:r>
              <a:rPr lang="en-US" dirty="0" err="1">
                <a:solidFill>
                  <a:srgbClr val="00B050"/>
                </a:solidFill>
                <a:latin typeface="Bangkok"/>
                <a:sym typeface="WP MathA" panose="05010101010101010101" pitchFamily="2" charset="2"/>
              </a:rPr>
              <a:t>solaires</a:t>
            </a:r>
            <a:br>
              <a:rPr lang="en-US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</a:br>
            <a:r>
              <a:rPr lang="en-US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L’année</a:t>
            </a:r>
            <a:r>
              <a:rPr lang="en-US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 </a:t>
            </a:r>
            <a:r>
              <a:rPr lang="en-US" sz="18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(</a:t>
            </a:r>
            <a:r>
              <a:rPr lang="en-US" sz="1800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tropique</a:t>
            </a:r>
            <a:r>
              <a:rPr lang="en-US" sz="18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)</a:t>
            </a:r>
            <a:r>
              <a:rPr lang="en-US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 est </a:t>
            </a:r>
            <a:r>
              <a:rPr lang="en-US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proche</a:t>
            </a:r>
            <a:r>
              <a:rPr lang="en-US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 de 365,25j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Calendrier Julien, -46 ... 1582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Grégorien</a:t>
            </a:r>
            <a:r>
              <a:rPr lang="en-US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, depuis 1582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Républicain</a:t>
            </a:r>
            <a:endParaRPr lang="en-US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endParaRPr lang="en-US" dirty="0">
              <a:solidFill>
                <a:srgbClr val="800000"/>
              </a:solidFill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22:32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6830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B45A5-E27B-46B6-BFBA-0D2F222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7937"/>
            <a:ext cx="7886700" cy="112659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Bangkok"/>
              </a:rPr>
              <a:t>Le </a:t>
            </a:r>
            <a:r>
              <a:rPr lang="en-US" sz="4000" b="1" dirty="0">
                <a:solidFill>
                  <a:srgbClr val="800000"/>
                </a:solidFill>
                <a:latin typeface="Bangkok"/>
              </a:rPr>
              <a:t>Temps </a:t>
            </a:r>
            <a:r>
              <a:rPr lang="en-US" sz="4000" b="1" dirty="0" err="1">
                <a:solidFill>
                  <a:srgbClr val="800000"/>
                </a:solidFill>
                <a:latin typeface="Bangkok"/>
              </a:rPr>
              <a:t>solaire</a:t>
            </a:r>
            <a:br>
              <a:rPr lang="en-US" sz="4000" b="1" dirty="0">
                <a:solidFill>
                  <a:srgbClr val="800000"/>
                </a:solidFill>
                <a:latin typeface="Bangkok"/>
              </a:rPr>
            </a:br>
            <a:r>
              <a:rPr lang="en-US" sz="3100" b="1" dirty="0" err="1">
                <a:solidFill>
                  <a:srgbClr val="800000"/>
                </a:solidFill>
                <a:latin typeface="Bangkok"/>
              </a:rPr>
              <a:t>avant</a:t>
            </a:r>
            <a:r>
              <a:rPr lang="en-US" sz="3100" b="1" dirty="0">
                <a:solidFill>
                  <a:srgbClr val="800000"/>
                </a:solidFill>
                <a:latin typeface="Bangkok"/>
              </a:rPr>
              <a:t> les horloges atomiques</a:t>
            </a:r>
            <a:endParaRPr lang="fr-FR" sz="31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99" y="2496574"/>
            <a:ext cx="8646402" cy="2302490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 err="1">
                <a:solidFill>
                  <a:srgbClr val="800000"/>
                </a:solidFill>
                <a:latin typeface="Bangkok"/>
              </a:rPr>
              <a:t>Jusqu’en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1960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La seconde est 1/86400e du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jour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solaire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moyen</a:t>
            </a:r>
            <a:endParaRPr lang="en-US" dirty="0">
              <a:solidFill>
                <a:srgbClr val="00B050"/>
              </a:solidFill>
              <a:latin typeface="Bangkok"/>
            </a:endParaRP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 err="1">
                <a:solidFill>
                  <a:srgbClr val="800000"/>
                </a:solidFill>
                <a:latin typeface="Bangkok"/>
              </a:rPr>
              <a:t>Défaut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: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augmente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de ~10 </a:t>
            </a:r>
            <a:r>
              <a:rPr lang="en-US" baseline="30000" dirty="0">
                <a:solidFill>
                  <a:srgbClr val="800000"/>
                </a:solidFill>
                <a:latin typeface="Bangkok"/>
              </a:rPr>
              <a:t>-2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seconde/siècle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Le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Temps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Universel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est le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temps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solaire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moyen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de Greenwich (alias GMT),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augmenté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de 12h.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 err="1">
                <a:solidFill>
                  <a:srgbClr val="800000"/>
                </a:solidFill>
                <a:latin typeface="Bangkok"/>
              </a:rPr>
              <a:t>Précision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0,1 s à court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terme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, 0,001 s à long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terme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7446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B45A5-E27B-46B6-BFBA-0D2F222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6373"/>
            <a:ext cx="7886700" cy="112659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Bangkok"/>
              </a:rPr>
              <a:t>Le </a:t>
            </a:r>
            <a:r>
              <a:rPr lang="en-US" sz="4000" b="1" dirty="0">
                <a:solidFill>
                  <a:srgbClr val="800000"/>
                </a:solidFill>
                <a:latin typeface="Bangkok"/>
              </a:rPr>
              <a:t>Temps </a:t>
            </a:r>
            <a:r>
              <a:rPr lang="en-US" sz="4000" b="1" dirty="0" err="1">
                <a:solidFill>
                  <a:srgbClr val="800000"/>
                </a:solidFill>
                <a:latin typeface="Bangkok"/>
              </a:rPr>
              <a:t>solaire</a:t>
            </a:r>
            <a:br>
              <a:rPr lang="en-US" sz="4000" b="1" dirty="0">
                <a:solidFill>
                  <a:srgbClr val="800000"/>
                </a:solidFill>
                <a:latin typeface="Bangkok"/>
              </a:rPr>
            </a:br>
            <a:r>
              <a:rPr lang="en-US" sz="3100" b="1" dirty="0">
                <a:solidFill>
                  <a:srgbClr val="800000"/>
                </a:solidFill>
                <a:latin typeface="Bangkok"/>
              </a:rPr>
              <a:t>suite et fin</a:t>
            </a:r>
            <a:endParaRPr lang="fr-FR" sz="31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99" y="2086267"/>
            <a:ext cx="8646402" cy="3350148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De 1960 à 1967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La seconde est la fraction 1/31556925,9747</a:t>
            </a:r>
            <a:br>
              <a:rPr lang="en-US" dirty="0">
                <a:solidFill>
                  <a:srgbClr val="800000"/>
                </a:solidFill>
                <a:latin typeface="Bangkok"/>
              </a:rPr>
            </a:br>
            <a:r>
              <a:rPr lang="en-US" dirty="0">
                <a:solidFill>
                  <a:srgbClr val="800000"/>
                </a:solidFill>
                <a:latin typeface="Bangkok"/>
              </a:rPr>
              <a:t>de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l’année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tropique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à 12h le 0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janvier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1900 TE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Le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Temps des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Éphémérides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(TE) est solution</a:t>
            </a:r>
            <a:br>
              <a:rPr lang="en-US" dirty="0">
                <a:solidFill>
                  <a:srgbClr val="800000"/>
                </a:solidFill>
                <a:latin typeface="Bangkok"/>
              </a:rPr>
            </a:br>
            <a:r>
              <a:rPr lang="en-US" dirty="0">
                <a:solidFill>
                  <a:srgbClr val="800000"/>
                </a:solidFill>
                <a:latin typeface="Bangkok"/>
              </a:rPr>
              <a:t> d’une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équation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du 2</a:t>
            </a:r>
            <a:r>
              <a:rPr lang="en-US" baseline="30000" dirty="0">
                <a:solidFill>
                  <a:srgbClr val="800000"/>
                </a:solidFill>
                <a:latin typeface="Bangkok"/>
              </a:rPr>
              <a:t>nd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degré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(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voir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référence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 F. </a:t>
            </a:r>
            <a:r>
              <a:rPr lang="en-US" sz="2000" dirty="0" err="1">
                <a:solidFill>
                  <a:srgbClr val="800000"/>
                </a:solidFill>
                <a:latin typeface="Bangkok"/>
              </a:rPr>
              <a:t>Vernotte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)</a:t>
            </a:r>
            <a:endParaRPr lang="en-US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Inutile de dire que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seuls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des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astronomes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l’utilisèrent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...</a:t>
            </a:r>
          </a:p>
          <a:p>
            <a:pPr marL="2057400" lvl="3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 err="1">
                <a:solidFill>
                  <a:srgbClr val="800000"/>
                </a:solidFill>
                <a:latin typeface="Bangkok"/>
              </a:rPr>
              <a:t>Précision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0,1s à court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terme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, 10</a:t>
            </a:r>
            <a:r>
              <a:rPr lang="en-US" baseline="30000" dirty="0">
                <a:solidFill>
                  <a:srgbClr val="800000"/>
                </a:solidFill>
                <a:latin typeface="Bangkok"/>
              </a:rPr>
              <a:t>-9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s à long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terme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23:09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6964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B45A5-E27B-46B6-BFBA-0D2F222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7591"/>
            <a:ext cx="7886700" cy="101185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800000"/>
                </a:solidFill>
                <a:latin typeface="Bangkok"/>
              </a:rPr>
              <a:t>Le TAI, depuis 1967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33" y="1309445"/>
            <a:ext cx="8646402" cy="5028236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La </a:t>
            </a:r>
            <a:r>
              <a:rPr lang="en-US" sz="3200" dirty="0">
                <a:solidFill>
                  <a:srgbClr val="00B050"/>
                </a:solidFill>
                <a:latin typeface="Bangkok"/>
              </a:rPr>
              <a:t>seconde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: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fr-FR" dirty="0"/>
              <a:t>C’est la durée de 9.192.631.770 périodes de la radiation correspondant à la transition entre les deux niveaux hyperfins de l'état fondamental de l'atome de Césium 133.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fr-FR" dirty="0">
                <a:latin typeface="Bangkok"/>
              </a:rPr>
              <a:t>L’</a:t>
            </a:r>
            <a:r>
              <a:rPr lang="fr-FR" dirty="0">
                <a:solidFill>
                  <a:srgbClr val="00B050"/>
                </a:solidFill>
                <a:latin typeface="Bangkok"/>
              </a:rPr>
              <a:t>échelle de temps</a:t>
            </a:r>
            <a:r>
              <a:rPr lang="fr-FR" dirty="0">
                <a:latin typeface="Bangkok"/>
              </a:rPr>
              <a:t> :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fr-FR" dirty="0">
                <a:latin typeface="Bangkok"/>
              </a:rPr>
              <a:t>Le </a:t>
            </a:r>
            <a:r>
              <a:rPr lang="fr-FR" dirty="0">
                <a:solidFill>
                  <a:srgbClr val="00B050"/>
                </a:solidFill>
                <a:latin typeface="Bangkok"/>
              </a:rPr>
              <a:t>Temps Atomique International</a:t>
            </a:r>
            <a:r>
              <a:rPr lang="fr-FR" dirty="0">
                <a:latin typeface="Bangkok"/>
              </a:rPr>
              <a:t> est la coordonnée de repérage temporel établie par le BIPM sur la base d’indications d’horloges atomiques fonctionnant dans divers établissements conformément à la définition de la seconde, unité de temps du S.I.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fr-FR" dirty="0">
                <a:latin typeface="Bangkok"/>
              </a:rPr>
              <a:t>Stabilité et exactitude sont estimées à 2 10</a:t>
            </a:r>
            <a:r>
              <a:rPr lang="fr-FR" baseline="30000" dirty="0">
                <a:latin typeface="Bangkok"/>
              </a:rPr>
              <a:t>-14</a:t>
            </a:r>
            <a:r>
              <a:rPr lang="fr-FR" dirty="0">
                <a:latin typeface="Bangkok"/>
              </a:rPr>
              <a:t> </a:t>
            </a:r>
            <a:endParaRPr lang="en-US" dirty="0"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049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B45A5-E27B-46B6-BFBA-0D2F222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7591"/>
            <a:ext cx="7886700" cy="101185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800000"/>
                </a:solidFill>
                <a:latin typeface="Bangkok"/>
              </a:rPr>
              <a:t>TAI et UTC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33" y="1309445"/>
            <a:ext cx="8646402" cy="4752583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fr-FR" sz="3200" dirty="0">
                <a:solidFill>
                  <a:srgbClr val="800000"/>
                </a:solidFill>
                <a:latin typeface="Bangkok"/>
              </a:rPr>
              <a:t>TAI est « trop » précis !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fr-FR" dirty="0">
                <a:solidFill>
                  <a:srgbClr val="800000"/>
                </a:solidFill>
                <a:latin typeface="Bangkok"/>
              </a:rPr>
              <a:t>Il est sensible à l’effet relativiste de l’altitude,</a:t>
            </a:r>
            <a:br>
              <a:rPr lang="fr-FR" dirty="0">
                <a:solidFill>
                  <a:srgbClr val="800000"/>
                </a:solidFill>
                <a:latin typeface="Bangkok"/>
              </a:rPr>
            </a:br>
            <a:r>
              <a:rPr lang="fr-FR" dirty="0">
                <a:solidFill>
                  <a:srgbClr val="800000"/>
                </a:solidFill>
                <a:latin typeface="Bangkok"/>
              </a:rPr>
              <a:t>au rayonnement de corps noir de son environnement, et à une dizaine d’autres effets.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fr-FR" dirty="0">
                <a:solidFill>
                  <a:srgbClr val="800000"/>
                </a:solidFill>
                <a:latin typeface="Bangkok"/>
              </a:rPr>
              <a:t>Il se décale par rapport au Temps Universel,</a:t>
            </a:r>
            <a:br>
              <a:rPr lang="fr-FR" dirty="0">
                <a:solidFill>
                  <a:srgbClr val="800000"/>
                </a:solidFill>
                <a:latin typeface="Bangkok"/>
              </a:rPr>
            </a:br>
            <a:r>
              <a:rPr lang="fr-FR" dirty="0">
                <a:solidFill>
                  <a:srgbClr val="800000"/>
                </a:solidFill>
                <a:latin typeface="Bangkok"/>
              </a:rPr>
              <a:t>ce qui est intolérable : </a:t>
            </a:r>
            <a:r>
              <a:rPr lang="fr-FR" dirty="0">
                <a:solidFill>
                  <a:srgbClr val="00B050"/>
                </a:solidFill>
                <a:latin typeface="Bangkok"/>
              </a:rPr>
              <a:t>TU</a:t>
            </a:r>
            <a:r>
              <a:rPr lang="fr-FR" dirty="0">
                <a:solidFill>
                  <a:srgbClr val="800000"/>
                </a:solidFill>
                <a:latin typeface="Bangkok"/>
              </a:rPr>
              <a:t>, lié à la rotation de la Terre, est l’</a:t>
            </a:r>
            <a:r>
              <a:rPr lang="fr-FR" dirty="0">
                <a:solidFill>
                  <a:srgbClr val="00B050"/>
                </a:solidFill>
                <a:latin typeface="Bangkok"/>
              </a:rPr>
              <a:t>échelle de temps de notre existence</a:t>
            </a:r>
            <a:r>
              <a:rPr lang="fr-FR" dirty="0">
                <a:solidFill>
                  <a:srgbClr val="800000"/>
                </a:solidFill>
                <a:latin typeface="Bangkok"/>
              </a:rPr>
              <a:t> !</a:t>
            </a:r>
            <a:endParaRPr lang="en-US" dirty="0">
              <a:solidFill>
                <a:srgbClr val="800000"/>
              </a:solidFill>
              <a:latin typeface="Bangkok"/>
            </a:endParaRP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On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définit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le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Temps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Universel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Coordonné</a:t>
            </a:r>
            <a:endParaRPr lang="en-US" dirty="0">
              <a:solidFill>
                <a:srgbClr val="00B05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C’est le TAI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corrigé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quand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il le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faut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par </a:t>
            </a:r>
            <a:r>
              <a:rPr lang="en-US" dirty="0" err="1">
                <a:solidFill>
                  <a:srgbClr val="800000"/>
                </a:solidFill>
                <a:latin typeface="Bangkok"/>
              </a:rPr>
              <a:t>l’ajout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de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secondes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intercalaires</a:t>
            </a:r>
            <a:endParaRPr lang="en-US" dirty="0">
              <a:solidFill>
                <a:srgbClr val="00B05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latin typeface="Bangkok"/>
              </a:rPr>
              <a:t>C’est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 UTC </a:t>
            </a:r>
            <a:r>
              <a:rPr lang="en-US" dirty="0">
                <a:latin typeface="Bangkok"/>
              </a:rPr>
              <a:t>qui est </a:t>
            </a:r>
            <a:r>
              <a:rPr lang="en-US" dirty="0" err="1">
                <a:latin typeface="Bangkok"/>
              </a:rPr>
              <a:t>utilisé</a:t>
            </a:r>
            <a:r>
              <a:rPr lang="en-US" dirty="0">
                <a:latin typeface="Bangkok"/>
              </a:rPr>
              <a:t> pour </a:t>
            </a:r>
            <a:r>
              <a:rPr lang="en-US" dirty="0" err="1">
                <a:latin typeface="Bangkok"/>
              </a:rPr>
              <a:t>générer</a:t>
            </a:r>
            <a:br>
              <a:rPr lang="en-US" dirty="0">
                <a:latin typeface="Bangkok"/>
              </a:rPr>
            </a:br>
            <a:r>
              <a:rPr lang="en-US" dirty="0">
                <a:latin typeface="Bangkok"/>
              </a:rPr>
              <a:t> le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temps </a:t>
            </a:r>
            <a:r>
              <a:rPr lang="en-US" dirty="0" err="1">
                <a:solidFill>
                  <a:srgbClr val="00B050"/>
                </a:solidFill>
                <a:latin typeface="Bangkok"/>
              </a:rPr>
              <a:t>légal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 </a:t>
            </a:r>
            <a:r>
              <a:rPr lang="en-US" dirty="0">
                <a:latin typeface="Bangkok"/>
              </a:rPr>
              <a:t>de tous les pays.</a:t>
            </a:r>
            <a:endParaRPr lang="fr-FR" dirty="0"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4255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8A8AF76-3668-43A6-B9B6-BE0A3DA3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54" y="330736"/>
            <a:ext cx="7886700" cy="860370"/>
          </a:xfrm>
        </p:spPr>
        <p:txBody>
          <a:bodyPr>
            <a:normAutofit fontScale="90000"/>
          </a:bodyPr>
          <a:lstStyle/>
          <a:p>
            <a:r>
              <a:rPr lang="fr-FR" dirty="0"/>
              <a:t>Horloge atomique</a:t>
            </a:r>
            <a:br>
              <a:rPr lang="fr-FR" dirty="0"/>
            </a:br>
            <a:r>
              <a:rPr lang="fr-FR" dirty="0"/>
              <a:t>à césium</a:t>
            </a:r>
          </a:p>
        </p:txBody>
      </p:sp>
      <p:sp>
        <p:nvSpPr>
          <p:cNvPr id="20" name="Espace réservé du contenu 19">
            <a:extLst>
              <a:ext uri="{FF2B5EF4-FFF2-40B4-BE49-F238E27FC236}">
                <a16:creationId xmlns:a16="http://schemas.microsoft.com/office/drawing/2014/main" id="{DDB0903D-965B-4723-A413-6ABC10C4C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18" y="1987217"/>
            <a:ext cx="8491146" cy="4367613"/>
          </a:xfrm>
        </p:spPr>
        <p:txBody>
          <a:bodyPr>
            <a:normAutofit fontScale="85000" lnSpcReduction="20000"/>
          </a:bodyPr>
          <a:lstStyle/>
          <a:p>
            <a:r>
              <a:rPr lang="fr-FR" sz="2000" dirty="0"/>
              <a:t>Un four (350°C) éjecte</a:t>
            </a:r>
            <a:br>
              <a:rPr lang="fr-FR" sz="2000" dirty="0"/>
            </a:br>
            <a:r>
              <a:rPr lang="fr-FR" sz="2000" dirty="0"/>
              <a:t>des atomes de </a:t>
            </a:r>
            <a:r>
              <a:rPr lang="fr-FR" sz="2000" baseline="30000" dirty="0"/>
              <a:t>133</a:t>
            </a:r>
            <a:r>
              <a:rPr lang="fr-FR" sz="2000" dirty="0"/>
              <a:t>Cs, certains</a:t>
            </a:r>
            <a:br>
              <a:rPr lang="fr-FR" sz="2000" dirty="0"/>
            </a:br>
            <a:r>
              <a:rPr lang="fr-FR" sz="2000" dirty="0"/>
              <a:t>dans l’état A (fondamental),</a:t>
            </a:r>
            <a:br>
              <a:rPr lang="fr-FR" sz="2000" dirty="0"/>
            </a:br>
            <a:r>
              <a:rPr lang="fr-FR" sz="2000" dirty="0"/>
              <a:t>d’autres dans l’état B (excité).</a:t>
            </a:r>
          </a:p>
          <a:p>
            <a:r>
              <a:rPr lang="fr-FR" sz="2000" dirty="0"/>
              <a:t>Un système magnétique élimine</a:t>
            </a:r>
            <a:br>
              <a:rPr lang="fr-FR" sz="2000" dirty="0"/>
            </a:br>
            <a:r>
              <a:rPr lang="fr-FR" sz="2000" dirty="0"/>
              <a:t>les atomes excités B.</a:t>
            </a:r>
          </a:p>
          <a:p>
            <a:r>
              <a:rPr lang="fr-FR" sz="2000" dirty="0"/>
              <a:t>Les atomes A passent dans la</a:t>
            </a:r>
            <a:br>
              <a:rPr lang="fr-FR" sz="2000" dirty="0"/>
            </a:br>
            <a:r>
              <a:rPr lang="fr-FR" sz="2000" dirty="0"/>
              <a:t>cavité résonnante, pilotée par</a:t>
            </a:r>
            <a:br>
              <a:rPr lang="fr-FR" sz="2000" dirty="0"/>
            </a:br>
            <a:r>
              <a:rPr lang="fr-FR" sz="2000" dirty="0"/>
              <a:t>un oscillateur à quartz calé aussi près que possible</a:t>
            </a:r>
            <a:br>
              <a:rPr lang="fr-FR" sz="2000" dirty="0"/>
            </a:br>
            <a:r>
              <a:rPr lang="fr-FR" sz="2000" dirty="0"/>
              <a:t>de la fréquence </a:t>
            </a:r>
            <a:r>
              <a:rPr lang="fr-FR" sz="2000" dirty="0">
                <a:latin typeface="WP TypographicSymbols" panose="00000400000000000000" pitchFamily="2" charset="0"/>
              </a:rPr>
              <a:t>/ </a:t>
            </a:r>
            <a:r>
              <a:rPr lang="fr-FR" sz="2000" dirty="0"/>
              <a:t>= 9192631770 Hz qui favorise la transition A </a:t>
            </a:r>
            <a:r>
              <a:rPr lang="fr-FR" sz="2000" dirty="0">
                <a:sym typeface="Wingdings" panose="05000000000000000000" pitchFamily="2" charset="2"/>
              </a:rPr>
              <a:t> B.</a:t>
            </a:r>
          </a:p>
          <a:p>
            <a:r>
              <a:rPr lang="fr-FR" sz="2000" dirty="0">
                <a:sym typeface="Wingdings" panose="05000000000000000000" pitchFamily="2" charset="2"/>
              </a:rPr>
              <a:t>En sortie, on élimine les atomes A, non excités.</a:t>
            </a:r>
          </a:p>
          <a:p>
            <a:r>
              <a:rPr lang="fr-FR" sz="2000" dirty="0">
                <a:sym typeface="Wingdings" panose="05000000000000000000" pitchFamily="2" charset="2"/>
              </a:rPr>
              <a:t>Un détecteur détermine le nombre N</a:t>
            </a:r>
            <a:r>
              <a:rPr lang="fr-FR" sz="2000" baseline="-25000" dirty="0">
                <a:sym typeface="Wingdings" panose="05000000000000000000" pitchFamily="2" charset="2"/>
              </a:rPr>
              <a:t>B</a:t>
            </a:r>
            <a:r>
              <a:rPr lang="fr-FR" sz="2000" dirty="0">
                <a:sym typeface="Wingdings" panose="05000000000000000000" pitchFamily="2" charset="2"/>
              </a:rPr>
              <a:t> d’atomes B.</a:t>
            </a:r>
          </a:p>
          <a:p>
            <a:r>
              <a:rPr lang="fr-FR" sz="2000" dirty="0">
                <a:sym typeface="Wingdings" panose="05000000000000000000" pitchFamily="2" charset="2"/>
              </a:rPr>
              <a:t>La boucle d’asservissement retouche la fréquence</a:t>
            </a:r>
            <a:r>
              <a:rPr lang="fr-FR" sz="2000" dirty="0"/>
              <a:t> </a:t>
            </a:r>
            <a:r>
              <a:rPr lang="fr-FR" sz="2000" dirty="0">
                <a:latin typeface="WP TypographicSymbols" panose="00000400000000000000" pitchFamily="2" charset="0"/>
              </a:rPr>
              <a:t>/ </a:t>
            </a:r>
            <a:r>
              <a:rPr lang="fr-FR" sz="2000" dirty="0">
                <a:sym typeface="Wingdings" panose="05000000000000000000" pitchFamily="2" charset="2"/>
              </a:rPr>
              <a:t>du quartz</a:t>
            </a:r>
            <a:br>
              <a:rPr lang="fr-FR" sz="2000" dirty="0">
                <a:sym typeface="Wingdings" panose="05000000000000000000" pitchFamily="2" charset="2"/>
              </a:rPr>
            </a:br>
            <a:r>
              <a:rPr lang="fr-FR" sz="2000" dirty="0">
                <a:sym typeface="Wingdings" panose="05000000000000000000" pitchFamily="2" charset="2"/>
              </a:rPr>
              <a:t>et donc de la cavité pour maximiser N</a:t>
            </a:r>
            <a:r>
              <a:rPr lang="fr-FR" sz="2000" baseline="-25000" dirty="0">
                <a:sym typeface="Wingdings" panose="05000000000000000000" pitchFamily="2" charset="2"/>
              </a:rPr>
              <a:t>B</a:t>
            </a:r>
            <a:r>
              <a:rPr lang="fr-FR" sz="2000" dirty="0">
                <a:sym typeface="Wingdings" panose="05000000000000000000" pitchFamily="2" charset="2"/>
              </a:rPr>
              <a:t> .</a:t>
            </a:r>
          </a:p>
          <a:p>
            <a:r>
              <a:rPr lang="fr-FR" sz="2000" dirty="0">
                <a:sym typeface="Wingdings" panose="05000000000000000000" pitchFamily="2" charset="2"/>
              </a:rPr>
              <a:t>L’oscillateur à quartz est ainsi stabilisé à la fréquence donnée</a:t>
            </a:r>
            <a:br>
              <a:rPr lang="fr-FR" sz="2000" dirty="0">
                <a:sym typeface="Wingdings" panose="05000000000000000000" pitchFamily="2" charset="2"/>
              </a:rPr>
            </a:br>
            <a:r>
              <a:rPr lang="fr-FR" sz="2000" dirty="0">
                <a:sym typeface="Wingdings" panose="05000000000000000000" pitchFamily="2" charset="2"/>
              </a:rPr>
              <a:t>par les atomes de </a:t>
            </a:r>
            <a:r>
              <a:rPr lang="fr-FR" sz="2000" baseline="30000" dirty="0">
                <a:sym typeface="Wingdings" panose="05000000000000000000" pitchFamily="2" charset="2"/>
              </a:rPr>
              <a:t>133</a:t>
            </a:r>
            <a:r>
              <a:rPr lang="fr-FR" sz="2000" dirty="0">
                <a:sym typeface="Wingdings" panose="05000000000000000000" pitchFamily="2" charset="2"/>
              </a:rPr>
              <a:t>Cs ; ce dernier est un étalon dit passif.</a:t>
            </a:r>
          </a:p>
          <a:p>
            <a:r>
              <a:rPr lang="fr-FR" sz="2000" dirty="0"/>
              <a:t>La seconde de temps du TAI est matérialisée par 9192631770 périodes</a:t>
            </a:r>
            <a:br>
              <a:rPr lang="fr-FR" sz="2000" dirty="0"/>
            </a:br>
            <a:r>
              <a:rPr lang="fr-FR" sz="2000" dirty="0"/>
              <a:t>de l’oscillateur à quartz.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EE1B8F-9A01-44BA-8C43-03EAF3BE3B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C1DA6F-3847-4868-A2EE-A788365B5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424722-F587-4831-B83A-A6BD2D694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028CCEC-B953-416F-96AA-8C302D86A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27" y="853485"/>
            <a:ext cx="4416237" cy="264974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F58A72-9979-42C7-9C80-C085C207E4ED}"/>
              </a:ext>
            </a:extLst>
          </p:cNvPr>
          <p:cNvSpPr txBox="1"/>
          <p:nvPr/>
        </p:nvSpPr>
        <p:spPr>
          <a:xfrm>
            <a:off x="7662672" y="3428885"/>
            <a:ext cx="1481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rgbClr val="7A3A3A"/>
                </a:solidFill>
              </a:rPr>
              <a:t>© François </a:t>
            </a:r>
            <a:r>
              <a:rPr lang="fr-FR" sz="1200" i="1" dirty="0" err="1">
                <a:solidFill>
                  <a:srgbClr val="7A3A3A"/>
                </a:solidFill>
              </a:rPr>
              <a:t>Vernotte</a:t>
            </a:r>
            <a:endParaRPr lang="fr-FR" sz="1200" i="1" dirty="0">
              <a:solidFill>
                <a:srgbClr val="7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03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7">
            <a:extLst>
              <a:ext uri="{FF2B5EF4-FFF2-40B4-BE49-F238E27FC236}">
                <a16:creationId xmlns:a16="http://schemas.microsoft.com/office/drawing/2014/main" id="{B3A17F6B-45A2-4176-B2DD-A009068B4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6" y="8414"/>
            <a:ext cx="3346037" cy="5494314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A8A8AF76-3668-43A6-B9B6-BE0A3DA3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81" y="8414"/>
            <a:ext cx="4830318" cy="1838579"/>
          </a:xfrm>
        </p:spPr>
        <p:txBody>
          <a:bodyPr>
            <a:normAutofit fontScale="90000"/>
          </a:bodyPr>
          <a:lstStyle/>
          <a:p>
            <a:r>
              <a:rPr lang="fr-FR" dirty="0"/>
              <a:t>L’évolution</a:t>
            </a:r>
            <a:br>
              <a:rPr lang="fr-FR" dirty="0"/>
            </a:br>
            <a:r>
              <a:rPr lang="fr-FR" dirty="0"/>
              <a:t>des horloges</a:t>
            </a:r>
            <a:br>
              <a:rPr lang="fr-FR" dirty="0"/>
            </a:br>
            <a:r>
              <a:rPr lang="fr-FR" dirty="0"/>
              <a:t>atomiques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EE1B8F-9A01-44BA-8C43-03EAF3BE3B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C1DA6F-3847-4868-A2EE-A788365B5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424722-F587-4831-B83A-A6BD2D694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9A6DF79-550C-4BFB-9175-F49A8FAF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30" y="1989400"/>
            <a:ext cx="7886700" cy="4351338"/>
          </a:xfrm>
        </p:spPr>
        <p:txBody>
          <a:bodyPr/>
          <a:lstStyle/>
          <a:p>
            <a:pPr lvl="1"/>
            <a:r>
              <a:rPr lang="fr-FR" dirty="0"/>
              <a:t>Plus les atomes passent</a:t>
            </a:r>
            <a:br>
              <a:rPr lang="fr-FR" dirty="0"/>
            </a:br>
            <a:r>
              <a:rPr lang="fr-FR" dirty="0"/>
              <a:t>de temps dans la cavité,</a:t>
            </a:r>
            <a:br>
              <a:rPr lang="fr-FR" dirty="0"/>
            </a:br>
            <a:r>
              <a:rPr lang="fr-FR" dirty="0"/>
              <a:t>moins ils sont agités,</a:t>
            </a:r>
            <a:br>
              <a:rPr lang="fr-FR" dirty="0"/>
            </a:br>
            <a:r>
              <a:rPr lang="fr-FR" dirty="0"/>
              <a:t>meilleure est la précision</a:t>
            </a:r>
          </a:p>
          <a:p>
            <a:pPr lvl="2"/>
            <a:r>
              <a:rPr lang="fr-FR" dirty="0"/>
              <a:t>On cherche à utiliser des</a:t>
            </a:r>
            <a:br>
              <a:rPr lang="fr-FR" dirty="0"/>
            </a:br>
            <a:r>
              <a:rPr lang="fr-FR" dirty="0">
                <a:solidFill>
                  <a:srgbClr val="00B050"/>
                </a:solidFill>
              </a:rPr>
              <a:t>fontaines d’atomes lents et froids</a:t>
            </a:r>
          </a:p>
          <a:p>
            <a:pPr lvl="1"/>
            <a:r>
              <a:rPr lang="fr-FR" dirty="0"/>
              <a:t>Le choix du </a:t>
            </a:r>
            <a:r>
              <a:rPr lang="fr-FR" baseline="30000" dirty="0"/>
              <a:t>133</a:t>
            </a:r>
            <a:r>
              <a:rPr lang="fr-FR" dirty="0"/>
              <a:t>Cs est entre</a:t>
            </a:r>
            <a:br>
              <a:rPr lang="fr-FR" dirty="0"/>
            </a:br>
            <a:r>
              <a:rPr lang="fr-FR" dirty="0"/>
              <a:t>autres historique : disponibilité</a:t>
            </a:r>
            <a:br>
              <a:rPr lang="fr-FR" dirty="0"/>
            </a:br>
            <a:r>
              <a:rPr lang="fr-FR" dirty="0"/>
              <a:t>de cavités micro-ondes en 1967.</a:t>
            </a:r>
          </a:p>
          <a:p>
            <a:pPr lvl="2"/>
            <a:r>
              <a:rPr lang="fr-FR" dirty="0"/>
              <a:t>On envisage d’utiliser d’autres</a:t>
            </a:r>
            <a:br>
              <a:rPr lang="fr-FR" dirty="0"/>
            </a:br>
            <a:r>
              <a:rPr lang="fr-FR" dirty="0"/>
              <a:t>atomes, et des </a:t>
            </a:r>
            <a:r>
              <a:rPr lang="fr-FR" dirty="0">
                <a:solidFill>
                  <a:srgbClr val="00B050"/>
                </a:solidFill>
              </a:rPr>
              <a:t>cavités optiques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L’objectif : 10</a:t>
            </a:r>
            <a:r>
              <a:rPr lang="fr-FR" baseline="30000" dirty="0"/>
              <a:t>-16</a:t>
            </a:r>
            <a:r>
              <a:rPr lang="fr-FR" dirty="0"/>
              <a:t> d’abord, puis 10</a:t>
            </a:r>
            <a:r>
              <a:rPr lang="fr-FR" baseline="30000" dirty="0"/>
              <a:t>-18</a:t>
            </a:r>
            <a:r>
              <a:rPr lang="fr-FR" dirty="0"/>
              <a:t> !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F58A72-9979-42C7-9C80-C085C207E4ED}"/>
              </a:ext>
            </a:extLst>
          </p:cNvPr>
          <p:cNvSpPr txBox="1"/>
          <p:nvPr/>
        </p:nvSpPr>
        <p:spPr>
          <a:xfrm>
            <a:off x="7916418" y="5286040"/>
            <a:ext cx="119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rgbClr val="7A3A3A"/>
                </a:solidFill>
              </a:rPr>
              <a:t>© Obs. de Paris</a:t>
            </a:r>
          </a:p>
        </p:txBody>
      </p:sp>
    </p:spTree>
    <p:extLst>
      <p:ext uri="{BB962C8B-B14F-4D97-AF65-F5344CB8AC3E}">
        <p14:creationId xmlns:p14="http://schemas.microsoft.com/office/powerpoint/2010/main" val="127530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D038D44-1AB6-4151-9036-13993E39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28549"/>
            <a:ext cx="6768846" cy="951611"/>
          </a:xfrm>
        </p:spPr>
        <p:txBody>
          <a:bodyPr/>
          <a:lstStyle/>
          <a:p>
            <a:r>
              <a:rPr lang="fr-FR" dirty="0"/>
              <a:t>10</a:t>
            </a:r>
            <a:r>
              <a:rPr lang="fr-FR" baseline="30000" dirty="0"/>
              <a:t>-14</a:t>
            </a:r>
            <a:r>
              <a:rPr lang="fr-FR" dirty="0"/>
              <a:t>, 10</a:t>
            </a:r>
            <a:r>
              <a:rPr lang="fr-FR" baseline="30000" dirty="0"/>
              <a:t>-16</a:t>
            </a:r>
            <a:r>
              <a:rPr lang="fr-FR" dirty="0"/>
              <a:t>, 10</a:t>
            </a:r>
            <a:r>
              <a:rPr lang="fr-FR" baseline="30000" dirty="0"/>
              <a:t>-18</a:t>
            </a:r>
            <a:r>
              <a:rPr lang="fr-FR" dirty="0"/>
              <a:t>   ??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827A374-BFD9-4D17-B1A7-FF756D5C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5" y="1705983"/>
            <a:ext cx="7886700" cy="4351338"/>
          </a:xfrm>
        </p:spPr>
        <p:txBody>
          <a:bodyPr/>
          <a:lstStyle/>
          <a:p>
            <a:r>
              <a:rPr lang="fr-FR" dirty="0"/>
              <a:t>Prenons une stabilité de 10</a:t>
            </a:r>
            <a:r>
              <a:rPr lang="fr-FR" baseline="30000" dirty="0"/>
              <a:t>-14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Au bout de combien de temps</a:t>
            </a:r>
            <a:br>
              <a:rPr lang="fr-FR" dirty="0"/>
            </a:br>
            <a:r>
              <a:rPr lang="fr-FR" dirty="0"/>
              <a:t>risque-t-on un écart de 1s ?</a:t>
            </a:r>
          </a:p>
          <a:p>
            <a:pPr lvl="1"/>
            <a:r>
              <a:rPr lang="fr-FR" dirty="0"/>
              <a:t> Au bout de 1/10</a:t>
            </a:r>
            <a:r>
              <a:rPr lang="fr-FR" baseline="30000" dirty="0"/>
              <a:t>-14</a:t>
            </a:r>
            <a:r>
              <a:rPr lang="fr-FR" dirty="0"/>
              <a:t> = 10</a:t>
            </a:r>
            <a:r>
              <a:rPr lang="fr-FR" baseline="30000" dirty="0"/>
              <a:t>14</a:t>
            </a:r>
            <a:r>
              <a:rPr lang="fr-FR" dirty="0"/>
              <a:t> s !</a:t>
            </a:r>
            <a:br>
              <a:rPr lang="fr-FR" dirty="0"/>
            </a:br>
            <a:r>
              <a:rPr lang="fr-FR" dirty="0"/>
              <a:t> 		Soit ... Combien d’années ?</a:t>
            </a:r>
          </a:p>
          <a:p>
            <a:pPr lvl="2"/>
            <a:r>
              <a:rPr lang="fr-FR" dirty="0"/>
              <a:t>Environ 3 200 000 ...</a:t>
            </a:r>
          </a:p>
          <a:p>
            <a:r>
              <a:rPr lang="fr-FR" dirty="0"/>
              <a:t>Et pour 10</a:t>
            </a:r>
            <a:r>
              <a:rPr lang="fr-FR" baseline="30000" dirty="0"/>
              <a:t>-18</a:t>
            </a:r>
            <a:r>
              <a:rPr lang="fr-FR" dirty="0"/>
              <a:t> ?</a:t>
            </a:r>
          </a:p>
          <a:p>
            <a:pPr lvl="1"/>
            <a:r>
              <a:rPr lang="fr-FR" dirty="0"/>
              <a:t>Environ 3 200 000 x 10000</a:t>
            </a:r>
            <a:br>
              <a:rPr lang="fr-FR" dirty="0"/>
            </a:br>
            <a:r>
              <a:rPr lang="fr-FR" dirty="0"/>
              <a:t>			soit 32 milliards d’années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3B71F-7C84-4876-882C-56265AD478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9BFE43-E095-454A-AC9B-025011757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0D064E-F372-4112-A619-FDB56B549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9276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B45A5-E27B-46B6-BFBA-0D2F222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3900"/>
            <a:ext cx="7886700" cy="91750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Bangkok"/>
              </a:rPr>
              <a:t>Les temps de la </a:t>
            </a:r>
            <a:r>
              <a:rPr lang="en-US" b="1" dirty="0" err="1">
                <a:solidFill>
                  <a:srgbClr val="800000"/>
                </a:solidFill>
                <a:latin typeface="Bangkok"/>
              </a:rPr>
              <a:t>Relativité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38" y="1333381"/>
            <a:ext cx="8797924" cy="4831964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À la fin du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XIXe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siècle, la Physique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butait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sur deux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problèmes</a:t>
            </a:r>
            <a:endParaRPr lang="en-US" sz="3200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>
                <a:solidFill>
                  <a:srgbClr val="800000"/>
                </a:solidFill>
                <a:latin typeface="Bangkok"/>
              </a:rPr>
              <a:t>La </a:t>
            </a:r>
            <a:r>
              <a:rPr lang="en-US" sz="2000" dirty="0">
                <a:solidFill>
                  <a:srgbClr val="00B050"/>
                </a:solidFill>
                <a:latin typeface="Bangkok"/>
              </a:rPr>
              <a:t>catastrophe </a:t>
            </a:r>
            <a:r>
              <a:rPr lang="en-US" sz="2000" dirty="0" err="1">
                <a:solidFill>
                  <a:srgbClr val="00B050"/>
                </a:solidFill>
                <a:latin typeface="Bangkok"/>
              </a:rPr>
              <a:t>ultraviolette</a:t>
            </a:r>
            <a:endParaRPr lang="en-US" sz="2000" dirty="0">
              <a:solidFill>
                <a:srgbClr val="800000"/>
              </a:solidFill>
              <a:latin typeface="Bangkok"/>
            </a:endParaRP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1600" dirty="0" err="1">
                <a:solidFill>
                  <a:srgbClr val="800000"/>
                </a:solidFill>
                <a:latin typeface="Bangkok"/>
              </a:rPr>
              <a:t>Quand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on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calculait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le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spectre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du corps noir, il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montait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à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l’infini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du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côté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des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hautes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fréquences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(ultraviolet et au-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delà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) !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1600" dirty="0" err="1">
                <a:solidFill>
                  <a:srgbClr val="800000"/>
                </a:solidFill>
                <a:latin typeface="Bangkok"/>
              </a:rPr>
              <a:t>Résolu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en 1900 par la </a:t>
            </a:r>
            <a:r>
              <a:rPr lang="en-US" sz="1600" dirty="0" err="1">
                <a:solidFill>
                  <a:srgbClr val="00B050"/>
                </a:solidFill>
                <a:latin typeface="Bangkok"/>
              </a:rPr>
              <a:t>théorie</a:t>
            </a:r>
            <a:r>
              <a:rPr lang="en-US" sz="1600" dirty="0">
                <a:solidFill>
                  <a:srgbClr val="00B050"/>
                </a:solidFill>
                <a:latin typeface="Bangkok"/>
              </a:rPr>
              <a:t> des quanta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de Max Planck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000" dirty="0" err="1">
                <a:solidFill>
                  <a:srgbClr val="800000"/>
                </a:solidFill>
                <a:latin typeface="Bangkok"/>
              </a:rPr>
              <a:t>L’</a:t>
            </a:r>
            <a:r>
              <a:rPr lang="en-US" sz="2000" dirty="0" err="1">
                <a:solidFill>
                  <a:srgbClr val="00B050"/>
                </a:solidFill>
                <a:latin typeface="Bangkok"/>
              </a:rPr>
              <a:t>universalité</a:t>
            </a:r>
            <a:r>
              <a:rPr lang="en-US" sz="2000" dirty="0">
                <a:solidFill>
                  <a:srgbClr val="00B050"/>
                </a:solidFill>
                <a:latin typeface="Bangkok"/>
              </a:rPr>
              <a:t> de la vitesse </a:t>
            </a:r>
            <a:r>
              <a:rPr lang="en-US" sz="2000" i="1" dirty="0">
                <a:solidFill>
                  <a:srgbClr val="00B050"/>
                </a:solidFill>
                <a:latin typeface="Bangkok"/>
              </a:rPr>
              <a:t>c</a:t>
            </a:r>
            <a:r>
              <a:rPr lang="en-US" sz="2000" dirty="0">
                <a:solidFill>
                  <a:srgbClr val="00B050"/>
                </a:solidFill>
                <a:latin typeface="Bangkok"/>
              </a:rPr>
              <a:t> de la lumière</a:t>
            </a:r>
            <a:r>
              <a:rPr lang="en-US" sz="2000" dirty="0">
                <a:solidFill>
                  <a:srgbClr val="800000"/>
                </a:solidFill>
                <a:latin typeface="Bangkok"/>
              </a:rPr>
              <a:t>,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1600" dirty="0">
                <a:solidFill>
                  <a:srgbClr val="800000"/>
                </a:solidFill>
                <a:latin typeface="Bangkok"/>
              </a:rPr>
              <a:t>Les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mesures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de la vitesse de la lumière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étaient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insensibles</a:t>
            </a:r>
            <a:br>
              <a:rPr lang="en-US" sz="1600" dirty="0">
                <a:solidFill>
                  <a:srgbClr val="800000"/>
                </a:solidFill>
                <a:latin typeface="Bangkok"/>
              </a:rPr>
            </a:br>
            <a:r>
              <a:rPr lang="en-US" sz="1600" dirty="0">
                <a:solidFill>
                  <a:srgbClr val="800000"/>
                </a:solidFill>
                <a:latin typeface="Bangkok"/>
              </a:rPr>
              <a:t>à tout mouvement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relatif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source/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observateur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!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1600" dirty="0" err="1">
                <a:solidFill>
                  <a:srgbClr val="800000"/>
                </a:solidFill>
                <a:latin typeface="Bangkok"/>
              </a:rPr>
              <a:t>Problème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résolu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en 1905 par la </a:t>
            </a:r>
            <a:r>
              <a:rPr lang="en-US" sz="1600" dirty="0" err="1">
                <a:solidFill>
                  <a:srgbClr val="00B050"/>
                </a:solidFill>
                <a:latin typeface="Bangkok"/>
              </a:rPr>
              <a:t>Relativité</a:t>
            </a:r>
            <a:r>
              <a:rPr lang="en-US" sz="1600" dirty="0">
                <a:solidFill>
                  <a:srgbClr val="00B050"/>
                </a:solidFill>
                <a:latin typeface="Bangkok"/>
              </a:rPr>
              <a:t> </a:t>
            </a:r>
            <a:r>
              <a:rPr lang="en-US" sz="1600" dirty="0" err="1">
                <a:solidFill>
                  <a:srgbClr val="00B050"/>
                </a:solidFill>
                <a:latin typeface="Bangkok"/>
              </a:rPr>
              <a:t>Restreinte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d’Albert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Einstein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1600" dirty="0" err="1">
                <a:solidFill>
                  <a:srgbClr val="800000"/>
                </a:solidFill>
                <a:latin typeface="Bangkok"/>
              </a:rPr>
              <a:t>Complétée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, très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enrichie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, en 1915 par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sa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1600" dirty="0" err="1">
                <a:solidFill>
                  <a:srgbClr val="800000"/>
                </a:solidFill>
                <a:latin typeface="Bangkok"/>
              </a:rPr>
              <a:t>Relativité</a:t>
            </a:r>
            <a:r>
              <a:rPr lang="en-US" sz="1600" dirty="0">
                <a:solidFill>
                  <a:srgbClr val="800000"/>
                </a:solidFill>
                <a:latin typeface="Bangkok"/>
              </a:rPr>
              <a:t> Générale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600" dirty="0">
                <a:solidFill>
                  <a:srgbClr val="800000"/>
                </a:solidFill>
                <a:latin typeface="Bangkok"/>
              </a:rPr>
              <a:t>Avant 1905, Einstein a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longuement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réfléchi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sur</a:t>
            </a:r>
            <a:br>
              <a:rPr lang="en-US" sz="2600" dirty="0">
                <a:solidFill>
                  <a:srgbClr val="800000"/>
                </a:solidFill>
                <a:latin typeface="Bangkok"/>
              </a:rPr>
            </a:br>
            <a:r>
              <a:rPr lang="en-US" sz="2600" dirty="0">
                <a:solidFill>
                  <a:srgbClr val="800000"/>
                </a:solidFill>
                <a:latin typeface="Bangkok"/>
              </a:rPr>
              <a:t>la distinction inacceptable que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faisait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la physique entre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mécanique</a:t>
            </a:r>
            <a:r>
              <a:rPr lang="en-US" sz="2600" dirty="0">
                <a:solidFill>
                  <a:srgbClr val="800000"/>
                </a:solidFill>
                <a:latin typeface="Bangkok"/>
              </a:rPr>
              <a:t> et </a:t>
            </a:r>
            <a:r>
              <a:rPr lang="en-US" sz="2600" dirty="0" err="1">
                <a:solidFill>
                  <a:srgbClr val="800000"/>
                </a:solidFill>
                <a:latin typeface="Bangkok"/>
              </a:rPr>
              <a:t>électromagnétisme</a:t>
            </a:r>
            <a:endParaRPr lang="en-US" sz="1600" dirty="0">
              <a:solidFill>
                <a:srgbClr val="800000"/>
              </a:solidFill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15:56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2508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103B851-BDD0-4788-A3DB-E7648BD13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6" y="424842"/>
            <a:ext cx="8435705" cy="6058302"/>
          </a:xfrm>
        </p:spPr>
        <p:txBody>
          <a:bodyPr>
            <a:normAutofit fontScale="92500"/>
          </a:bodyPr>
          <a:lstStyle/>
          <a:p>
            <a:r>
              <a:rPr lang="fr-FR" dirty="0"/>
              <a:t>Il eut d’audace de reprendre les bases :</a:t>
            </a:r>
          </a:p>
          <a:p>
            <a:pPr lvl="1"/>
            <a:r>
              <a:rPr lang="fr-FR" dirty="0"/>
              <a:t>Puisque l’expérience montre qu’il en est ainsi, développons une nouvelle théorie dans laquelle l’</a:t>
            </a:r>
            <a:r>
              <a:rPr lang="fr-FR" dirty="0">
                <a:solidFill>
                  <a:srgbClr val="00B050"/>
                </a:solidFill>
              </a:rPr>
              <a:t>invariance de la vitesse de la lumière</a:t>
            </a:r>
            <a:r>
              <a:rPr lang="fr-FR" dirty="0"/>
              <a:t> </a:t>
            </a:r>
            <a:r>
              <a:rPr lang="fr-FR" b="1" i="1" dirty="0">
                <a:solidFill>
                  <a:srgbClr val="00B050"/>
                </a:solidFill>
              </a:rPr>
              <a:t>c</a:t>
            </a:r>
            <a:r>
              <a:rPr lang="fr-FR" dirty="0"/>
              <a:t>  dans tout changement de référentiel sera LE </a:t>
            </a:r>
            <a:r>
              <a:rPr lang="fr-FR" dirty="0">
                <a:solidFill>
                  <a:srgbClr val="00B050"/>
                </a:solidFill>
              </a:rPr>
              <a:t>postulat</a:t>
            </a:r>
            <a:r>
              <a:rPr lang="fr-FR" dirty="0"/>
              <a:t> de départ !</a:t>
            </a:r>
          </a:p>
          <a:p>
            <a:pPr lvl="2"/>
            <a:r>
              <a:rPr lang="fr-FR" dirty="0"/>
              <a:t>Ceci l’amena a établir de nouvelles formules de changement de repère, de composition des vitesses, etc.</a:t>
            </a:r>
          </a:p>
          <a:p>
            <a:pPr lvl="1"/>
            <a:r>
              <a:rPr lang="fr-FR" dirty="0"/>
              <a:t>Il dut pour cela remplacer le temps absolu et l’espace absolu à trois dimensions par l’</a:t>
            </a:r>
            <a:r>
              <a:rPr lang="fr-FR" dirty="0">
                <a:solidFill>
                  <a:srgbClr val="00B050"/>
                </a:solidFill>
              </a:rPr>
              <a:t>espace-temps à quatre dimensions</a:t>
            </a:r>
            <a:r>
              <a:rPr lang="fr-FR" dirty="0"/>
              <a:t>, dont le temps</a:t>
            </a:r>
          </a:p>
          <a:p>
            <a:pPr lvl="1"/>
            <a:r>
              <a:rPr lang="fr-FR" dirty="0"/>
              <a:t>Dans cet espace, on n’a plus</a:t>
            </a:r>
          </a:p>
          <a:p>
            <a:pPr lvl="2"/>
            <a:r>
              <a:rPr lang="fr-FR" dirty="0"/>
              <a:t>une </a:t>
            </a:r>
            <a:r>
              <a:rPr lang="fr-FR" dirty="0">
                <a:solidFill>
                  <a:srgbClr val="00B050"/>
                </a:solidFill>
              </a:rPr>
              <a:t>distance euclidienne</a:t>
            </a:r>
            <a:r>
              <a:rPr lang="fr-FR" dirty="0"/>
              <a:t> 	 	</a:t>
            </a:r>
            <a:r>
              <a:rPr lang="fr-FR" dirty="0">
                <a:sym typeface="WP Greek Century" panose="05000000000000000000" pitchFamily="2" charset="2"/>
              </a:rPr>
              <a:t>s</a:t>
            </a:r>
            <a:r>
              <a:rPr lang="fr-FR" baseline="30000" dirty="0">
                <a:sym typeface="WP Greek Century" panose="05000000000000000000" pitchFamily="2" charset="2"/>
              </a:rPr>
              <a:t>2</a:t>
            </a:r>
            <a:r>
              <a:rPr lang="fr-FR" dirty="0">
                <a:sym typeface="WP Greek Century" panose="05000000000000000000" pitchFamily="2" charset="2"/>
              </a:rPr>
              <a:t> = x</a:t>
            </a:r>
            <a:r>
              <a:rPr lang="fr-FR" baseline="30000" dirty="0">
                <a:sym typeface="WP Greek Century" panose="05000000000000000000" pitchFamily="2" charset="2"/>
              </a:rPr>
              <a:t>2</a:t>
            </a:r>
            <a:r>
              <a:rPr lang="fr-FR" dirty="0">
                <a:sym typeface="WP Greek Century" panose="05000000000000000000" pitchFamily="2" charset="2"/>
              </a:rPr>
              <a:t> + y</a:t>
            </a:r>
            <a:r>
              <a:rPr lang="fr-FR" baseline="30000" dirty="0">
                <a:sym typeface="WP Greek Century" panose="05000000000000000000" pitchFamily="2" charset="2"/>
              </a:rPr>
              <a:t>2</a:t>
            </a:r>
            <a:r>
              <a:rPr lang="fr-FR" dirty="0">
                <a:sym typeface="WP Greek Century" panose="05000000000000000000" pitchFamily="2" charset="2"/>
              </a:rPr>
              <a:t>  + z</a:t>
            </a:r>
            <a:r>
              <a:rPr lang="fr-FR" baseline="30000" dirty="0">
                <a:sym typeface="WP Greek Century" panose="05000000000000000000" pitchFamily="2" charset="2"/>
              </a:rPr>
              <a:t>2</a:t>
            </a:r>
            <a:r>
              <a:rPr lang="fr-FR" dirty="0">
                <a:sym typeface="WP Greek Century" panose="05000000000000000000" pitchFamily="2" charset="2"/>
              </a:rPr>
              <a:t> </a:t>
            </a:r>
            <a:br>
              <a:rPr lang="fr-FR" dirty="0">
                <a:sym typeface="WP Greek Century" panose="05000000000000000000" pitchFamily="2" charset="2"/>
              </a:rPr>
            </a:br>
            <a:r>
              <a:rPr lang="fr-FR" dirty="0">
                <a:sym typeface="WP Greek Century" panose="05000000000000000000" pitchFamily="2" charset="2"/>
              </a:rPr>
              <a:t>et </a:t>
            </a:r>
            <a:r>
              <a:rPr lang="fr-FR" dirty="0"/>
              <a:t>un </a:t>
            </a:r>
            <a:r>
              <a:rPr lang="fr-FR" dirty="0">
                <a:solidFill>
                  <a:srgbClr val="00B050"/>
                </a:solidFill>
              </a:rPr>
              <a:t>intervalle de temps</a:t>
            </a:r>
            <a:r>
              <a:rPr lang="fr-FR" dirty="0"/>
              <a:t>        	</a:t>
            </a:r>
            <a:r>
              <a:rPr lang="fr-FR" dirty="0">
                <a:sym typeface="WP Greek Century" panose="05000000000000000000" pitchFamily="2" charset="2"/>
              </a:rPr>
              <a:t>t</a:t>
            </a:r>
            <a:r>
              <a:rPr lang="fr-FR" baseline="30000" dirty="0">
                <a:sym typeface="WP Greek Century" panose="05000000000000000000" pitchFamily="2" charset="2"/>
              </a:rPr>
              <a:t>2</a:t>
            </a:r>
            <a:r>
              <a:rPr lang="fr-FR" dirty="0">
                <a:sym typeface="WP Greek Century" panose="05000000000000000000" pitchFamily="2" charset="2"/>
              </a:rPr>
              <a:t> </a:t>
            </a:r>
            <a:br>
              <a:rPr lang="fr-FR" dirty="0">
                <a:sym typeface="WP Greek Century" panose="05000000000000000000" pitchFamily="2" charset="2"/>
              </a:rPr>
            </a:br>
            <a:r>
              <a:rPr lang="fr-FR" dirty="0">
                <a:sym typeface="WP Greek Century" panose="05000000000000000000" pitchFamily="2" charset="2"/>
              </a:rPr>
              <a:t>entre deux points de l’espace</a:t>
            </a:r>
          </a:p>
          <a:p>
            <a:pPr lvl="2"/>
            <a:r>
              <a:rPr lang="fr-FR" dirty="0"/>
              <a:t>mais un </a:t>
            </a:r>
            <a:r>
              <a:rPr lang="fr-FR" dirty="0">
                <a:solidFill>
                  <a:srgbClr val="00B050"/>
                </a:solidFill>
              </a:rPr>
              <a:t>intervalle d’espace-temps</a:t>
            </a:r>
            <a:r>
              <a:rPr lang="fr-FR" dirty="0"/>
              <a:t> 	</a:t>
            </a:r>
            <a:r>
              <a:rPr lang="fr-FR" i="1" dirty="0">
                <a:solidFill>
                  <a:srgbClr val="00B050"/>
                </a:solidFill>
              </a:rPr>
              <a:t>c</a:t>
            </a:r>
            <a:r>
              <a:rPr lang="fr-FR" baseline="30000" dirty="0">
                <a:solidFill>
                  <a:srgbClr val="00B050"/>
                </a:solidFill>
              </a:rPr>
              <a:t>2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</a:t>
            </a:r>
            <a:r>
              <a:rPr lang="fr-FR" b="1" dirty="0">
                <a:solidFill>
                  <a:srgbClr val="00B050"/>
                </a:solidFill>
                <a:sym typeface="WP Greek Century" panose="05000000000000000000" pitchFamily="2" charset="2"/>
              </a:rPr>
              <a:t></a:t>
            </a:r>
            <a:r>
              <a:rPr lang="fr-FR" baseline="30000" dirty="0">
                <a:solidFill>
                  <a:srgbClr val="00B050"/>
                </a:solidFill>
                <a:sym typeface="WP Greek Century" panose="05000000000000000000" pitchFamily="2" charset="2"/>
              </a:rPr>
              <a:t>2</a:t>
            </a:r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 = </a:t>
            </a:r>
            <a:r>
              <a:rPr lang="fr-FR" i="1" dirty="0">
                <a:solidFill>
                  <a:srgbClr val="00B050"/>
                </a:solidFill>
              </a:rPr>
              <a:t>c</a:t>
            </a:r>
            <a:r>
              <a:rPr lang="fr-FR" baseline="30000" dirty="0">
                <a:solidFill>
                  <a:srgbClr val="00B050"/>
                </a:solidFill>
              </a:rPr>
              <a:t>2</a:t>
            </a:r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 t</a:t>
            </a:r>
            <a:r>
              <a:rPr lang="fr-FR" baseline="30000" dirty="0">
                <a:solidFill>
                  <a:srgbClr val="00B050"/>
                </a:solidFill>
                <a:sym typeface="WP Greek Century" panose="05000000000000000000" pitchFamily="2" charset="2"/>
              </a:rPr>
              <a:t>2</a:t>
            </a:r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 - s</a:t>
            </a:r>
            <a:r>
              <a:rPr lang="fr-FR" baseline="30000" dirty="0">
                <a:solidFill>
                  <a:srgbClr val="00B050"/>
                </a:solidFill>
                <a:sym typeface="WP Greek Century" panose="05000000000000000000" pitchFamily="2" charset="2"/>
              </a:rPr>
              <a:t>2</a:t>
            </a:r>
            <a:r>
              <a:rPr lang="fr-FR" baseline="30000" dirty="0">
                <a:sym typeface="WP Greek Century" panose="05000000000000000000" pitchFamily="2" charset="2"/>
              </a:rPr>
              <a:t> </a:t>
            </a:r>
            <a:br>
              <a:rPr lang="fr-FR" dirty="0">
                <a:sym typeface="WP Greek Century" panose="05000000000000000000" pitchFamily="2" charset="2"/>
              </a:rPr>
            </a:br>
            <a:r>
              <a:rPr lang="fr-FR" dirty="0">
                <a:sym typeface="WP Greek Century" panose="05000000000000000000" pitchFamily="2" charset="2"/>
              </a:rPr>
              <a:t>qui peut être positif, négatif, ou nul,</a:t>
            </a:r>
            <a:br>
              <a:rPr lang="fr-FR" dirty="0">
                <a:sym typeface="WP Greek Century" panose="05000000000000000000" pitchFamily="2" charset="2"/>
              </a:rPr>
            </a:br>
            <a:r>
              <a:rPr lang="fr-FR" dirty="0">
                <a:sym typeface="WP Greek Century" panose="05000000000000000000" pitchFamily="2" charset="2"/>
              </a:rPr>
              <a:t>entre deux </a:t>
            </a:r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événements</a:t>
            </a:r>
            <a:r>
              <a:rPr lang="fr-FR" dirty="0">
                <a:sym typeface="WP Greek Century" panose="05000000000000000000" pitchFamily="2" charset="2"/>
              </a:rPr>
              <a:t>. C’est un</a:t>
            </a:r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 invariant</a:t>
            </a:r>
            <a:r>
              <a:rPr lang="fr-FR" dirty="0">
                <a:sym typeface="WP Greek Century" panose="05000000000000000000" pitchFamily="2" charset="2"/>
              </a:rPr>
              <a:t>.</a:t>
            </a:r>
          </a:p>
          <a:p>
            <a:pPr lvl="1"/>
            <a:r>
              <a:rPr lang="fr-FR" dirty="0">
                <a:sym typeface="WP Greek Century" panose="05000000000000000000" pitchFamily="2" charset="2"/>
              </a:rPr>
              <a:t>Si </a:t>
            </a:r>
            <a:r>
              <a:rPr lang="fr-FR" dirty="0"/>
              <a:t> c</a:t>
            </a:r>
            <a:r>
              <a:rPr lang="fr-FR" baseline="30000" dirty="0"/>
              <a:t>2</a:t>
            </a:r>
            <a:r>
              <a:rPr lang="fr-FR" dirty="0"/>
              <a:t> </a:t>
            </a:r>
            <a:r>
              <a:rPr lang="fr-FR" dirty="0">
                <a:sym typeface="WP Greek Century" panose="05000000000000000000" pitchFamily="2" charset="2"/>
              </a:rPr>
              <a:t></a:t>
            </a:r>
            <a:r>
              <a:rPr lang="fr-FR" baseline="30000" dirty="0">
                <a:sym typeface="WP Greek Century" panose="05000000000000000000" pitchFamily="2" charset="2"/>
              </a:rPr>
              <a:t>2</a:t>
            </a:r>
            <a:r>
              <a:rPr lang="fr-FR" dirty="0">
                <a:sym typeface="WP Greek Century" panose="05000000000000000000" pitchFamily="2" charset="2"/>
              </a:rPr>
              <a:t> &gt; 0, les événements sont </a:t>
            </a:r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causalement reliés</a:t>
            </a:r>
          </a:p>
          <a:p>
            <a:pPr lvl="3"/>
            <a:r>
              <a:rPr lang="fr-FR" dirty="0">
                <a:sym typeface="WP Greek Century" panose="05000000000000000000" pitchFamily="2" charset="2"/>
              </a:rPr>
              <a:t>Très riche, passionnant, mais ... c’est une autre histoire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D85BEA-CEFF-44B4-B8D4-48BB84EFFB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AFBFAE-1423-44EC-9900-12CB43E1F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7A7B46-662F-41EF-A3A6-A42763E06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396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FC0FB8-B751-4833-9B95-7F3F6C2E3A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89AD43-040D-45BA-BC50-4BD344188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9F3CCD-E452-449A-A18E-2E59B99A9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330A71C-35A4-44C7-B708-440DC1348275}"/>
              </a:ext>
            </a:extLst>
          </p:cNvPr>
          <p:cNvSpPr txBox="1">
            <a:spLocks/>
          </p:cNvSpPr>
          <p:nvPr/>
        </p:nvSpPr>
        <p:spPr>
          <a:xfrm>
            <a:off x="802124" y="542352"/>
            <a:ext cx="7755146" cy="888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A3A3A"/>
                </a:solidFill>
                <a:latin typeface="Bangkok"/>
              </a:rPr>
              <a:t>Qu’est-ce que le temps ?</a:t>
            </a:r>
          </a:p>
          <a:p>
            <a:endParaRPr lang="en-US" sz="3200" b="1" dirty="0">
              <a:solidFill>
                <a:srgbClr val="7A3A3A"/>
              </a:solidFill>
              <a:latin typeface="Bangkok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68BE07A-8DD9-4544-8D7B-F7C6D6B24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24" y="2982191"/>
            <a:ext cx="8115300" cy="156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381000">
              <a:lnSpc>
                <a:spcPts val="4000"/>
              </a:lnSpc>
              <a:spcBef>
                <a:spcPct val="20000"/>
              </a:spcBef>
              <a:buClr>
                <a:srgbClr val="FF0000"/>
              </a:buClr>
            </a:pPr>
            <a:r>
              <a:rPr lang="en-US" sz="4000" dirty="0">
                <a:solidFill>
                  <a:srgbClr val="7A3A3A"/>
                </a:solidFill>
                <a:latin typeface="Monotype Corsiva"/>
              </a:rPr>
              <a:t>Le temps ?</a:t>
            </a:r>
            <a:br>
              <a:rPr lang="en-US" sz="4000" dirty="0">
                <a:solidFill>
                  <a:srgbClr val="7A3A3A"/>
                </a:solidFill>
                <a:latin typeface="Monotype Corsiva"/>
              </a:rPr>
            </a:br>
            <a:r>
              <a:rPr lang="en-US" sz="4000" dirty="0">
                <a:solidFill>
                  <a:srgbClr val="7A3A3A"/>
                </a:solidFill>
                <a:latin typeface="Monotype Corsiva"/>
              </a:rPr>
              <a:t>C’est la variable indépendante </a:t>
            </a:r>
            <a:br>
              <a:rPr lang="en-US" sz="4000" dirty="0">
                <a:solidFill>
                  <a:srgbClr val="7A3A3A"/>
                </a:solidFill>
                <a:latin typeface="Monotype Corsiva"/>
              </a:rPr>
            </a:br>
            <a:r>
              <a:rPr lang="en-US" sz="4000" dirty="0">
                <a:solidFill>
                  <a:srgbClr val="7A3A3A"/>
                </a:solidFill>
                <a:latin typeface="Monotype Corsiva"/>
              </a:rPr>
              <a:t>dans les équations de la Mécanique Céleste.</a:t>
            </a:r>
            <a:endParaRPr lang="en-US" sz="2000" i="1" dirty="0">
              <a:solidFill>
                <a:srgbClr val="7A3A3A"/>
              </a:solidFill>
              <a:latin typeface="Monotype Corsiv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F99875-0609-4737-9FD1-FF59F6FB4B86}"/>
              </a:ext>
            </a:extLst>
          </p:cNvPr>
          <p:cNvSpPr txBox="1"/>
          <p:nvPr/>
        </p:nvSpPr>
        <p:spPr>
          <a:xfrm>
            <a:off x="502570" y="1430749"/>
            <a:ext cx="83542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A3A3A"/>
                </a:solidFill>
                <a:latin typeface="Bangkok"/>
              </a:rPr>
              <a:t>Un premier exemple, une définition de</a:t>
            </a:r>
            <a:r>
              <a:rPr lang="en-US" sz="2800" b="1" dirty="0">
                <a:solidFill>
                  <a:srgbClr val="7A3A3A"/>
                </a:solidFill>
                <a:latin typeface="Bangkok"/>
              </a:rPr>
              <a:t> </a:t>
            </a:r>
            <a:r>
              <a:rPr lang="en-US" sz="3200" b="1" dirty="0">
                <a:solidFill>
                  <a:srgbClr val="7A3A3A"/>
                </a:solidFill>
                <a:latin typeface="Bangkok"/>
              </a:rPr>
              <a:t>“</a:t>
            </a:r>
            <a:r>
              <a:rPr lang="en-US" sz="4000" b="1" i="1" dirty="0">
                <a:solidFill>
                  <a:srgbClr val="00B050"/>
                </a:solidFill>
                <a:latin typeface="Bangkok"/>
              </a:rPr>
              <a:t>t </a:t>
            </a:r>
            <a:r>
              <a:rPr lang="en-US" sz="3200" b="1" dirty="0">
                <a:solidFill>
                  <a:srgbClr val="7A3A3A"/>
                </a:solidFill>
                <a:latin typeface="Bangkok"/>
              </a:rPr>
              <a:t>“</a:t>
            </a:r>
            <a:r>
              <a:rPr lang="en-US" sz="2800" b="1" dirty="0">
                <a:solidFill>
                  <a:srgbClr val="7A3A3A"/>
                </a:solidFill>
                <a:latin typeface="Bangkok"/>
              </a:rPr>
              <a:t> </a:t>
            </a:r>
            <a:r>
              <a:rPr lang="en-US" sz="2800" dirty="0">
                <a:solidFill>
                  <a:srgbClr val="7A3A3A"/>
                </a:solidFill>
                <a:latin typeface="Bangkok"/>
              </a:rPr>
              <a:t>certes étroite, mais robuste :</a:t>
            </a:r>
            <a:endParaRPr lang="fr-FR" sz="2800" dirty="0">
              <a:solidFill>
                <a:srgbClr val="7A3A3A"/>
              </a:solidFill>
            </a:endParaRP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740AFF-F86C-48C7-B3DE-11ED23C0666C}"/>
              </a:ext>
            </a:extLst>
          </p:cNvPr>
          <p:cNvSpPr txBox="1"/>
          <p:nvPr/>
        </p:nvSpPr>
        <p:spPr>
          <a:xfrm>
            <a:off x="868799" y="4791075"/>
            <a:ext cx="7865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rgbClr val="7A3A3A"/>
                </a:solidFill>
                <a:latin typeface="Monotype Corsiva"/>
              </a:rPr>
              <a:t>Mr</a:t>
            </a:r>
            <a:r>
              <a:rPr lang="en-US" sz="2000" i="1" dirty="0">
                <a:solidFill>
                  <a:srgbClr val="7A3A3A"/>
                </a:solidFill>
                <a:latin typeface="Monotype Corsiva"/>
              </a:rPr>
              <a:t> . Pennaneach’, professeur de Mécanique Céleste à l’’Université Lyon 1, vers 1960</a:t>
            </a:r>
            <a:br>
              <a:rPr lang="en-US" sz="2000" i="1" dirty="0">
                <a:solidFill>
                  <a:srgbClr val="7A3A3A"/>
                </a:solidFill>
                <a:latin typeface="Monotype Corsiva"/>
              </a:rPr>
            </a:br>
            <a:r>
              <a:rPr lang="en-US" sz="2000" i="1" dirty="0">
                <a:solidFill>
                  <a:srgbClr val="7A3A3A"/>
                </a:solidFill>
                <a:latin typeface="Monotype Corsiva"/>
              </a:rPr>
              <a:t>	C’était déjà, trois siècles plus </a:t>
            </a:r>
            <a:r>
              <a:rPr lang="en-US" sz="2000" i="1" dirty="0" err="1">
                <a:solidFill>
                  <a:srgbClr val="7A3A3A"/>
                </a:solidFill>
                <a:latin typeface="Monotype Corsiva"/>
              </a:rPr>
              <a:t>tôt</a:t>
            </a:r>
            <a:r>
              <a:rPr lang="en-US" sz="2000" i="1" dirty="0">
                <a:solidFill>
                  <a:srgbClr val="7A3A3A"/>
                </a:solidFill>
                <a:latin typeface="Monotype Corsiva"/>
              </a:rPr>
              <a:t>, le point de vue d’un certain Isaac Newton …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5281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6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3C1325-C697-4500-A780-BA1C2F7F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La simultanéité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1F7CB7-1E8E-41A7-BA01-886C72028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20178"/>
            <a:ext cx="7886700" cy="4040154"/>
          </a:xfrm>
        </p:spPr>
        <p:txBody>
          <a:bodyPr/>
          <a:lstStyle/>
          <a:p>
            <a:r>
              <a:rPr lang="fr-FR" dirty="0"/>
              <a:t>Einstein, très sensible à la notion de </a:t>
            </a:r>
            <a:r>
              <a:rPr lang="fr-FR" dirty="0">
                <a:solidFill>
                  <a:srgbClr val="00B050"/>
                </a:solidFill>
              </a:rPr>
              <a:t>mesure</a:t>
            </a:r>
            <a:r>
              <a:rPr lang="fr-FR" dirty="0"/>
              <a:t>, a compris très tôt l’importance de la notion de </a:t>
            </a:r>
            <a:r>
              <a:rPr lang="fr-FR" dirty="0">
                <a:solidFill>
                  <a:srgbClr val="00B050"/>
                </a:solidFill>
              </a:rPr>
              <a:t>simultanéité</a:t>
            </a:r>
          </a:p>
          <a:p>
            <a:r>
              <a:rPr lang="fr-FR" dirty="0"/>
              <a:t>Est-ce une qualité absolue</a:t>
            </a:r>
            <a:br>
              <a:rPr lang="fr-FR" dirty="0"/>
            </a:br>
            <a:r>
              <a:rPr lang="fr-FR" dirty="0"/>
              <a:t>qui se partage entre observateurs ?</a:t>
            </a:r>
          </a:p>
          <a:p>
            <a:r>
              <a:rPr lang="fr-FR" dirty="0"/>
              <a:t>Voici l’expérience de pensée qu’il a lui-même imaginée</a:t>
            </a:r>
          </a:p>
          <a:p>
            <a:pPr lvl="3"/>
            <a:r>
              <a:rPr lang="fr-FR" dirty="0"/>
              <a:t>J’ai choisi le modèle de train, non précisé par A.E. ...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1BB4CF-653A-4FAF-A950-390A3E8402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356150-0C22-4D90-B300-6DB84E247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45710-CA7B-4D20-8267-9C5CB0BB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91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6931AD-B9C5-4A0A-94A2-914C13EA41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3D824B-9617-421A-94DF-9222D2149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935543-EF2B-4B1B-9066-BC3862240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7" name="tgv">
            <a:hlinkClick r:id="" action="ppaction://media"/>
            <a:extLst>
              <a:ext uri="{FF2B5EF4-FFF2-40B4-BE49-F238E27FC236}">
                <a16:creationId xmlns:a16="http://schemas.microsoft.com/office/drawing/2014/main" id="{AAFFC838-0759-4A1F-A6AE-C22441495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D6B710-1FA1-4B62-A3DA-ECE9477968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2C8337-0281-49E2-ADE4-784B643AB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5B1C9C-691E-489F-B604-E411DD738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5" name="tgv_zoom">
            <a:hlinkClick r:id="" action="ppaction://media"/>
            <a:extLst>
              <a:ext uri="{FF2B5EF4-FFF2-40B4-BE49-F238E27FC236}">
                <a16:creationId xmlns:a16="http://schemas.microsoft.com/office/drawing/2014/main" id="{88704028-1E7D-4458-8681-1B0B40A5E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73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7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4C978D-34F3-4DC1-930C-8380081414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4D71332-F381-4B33-B4C1-4A8E2491C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3DFE6-CD7C-4E5C-B3E4-C219C4DE7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5" name="tgv_schema_voie">
            <a:hlinkClick r:id="" action="ppaction://media"/>
            <a:extLst>
              <a:ext uri="{FF2B5EF4-FFF2-40B4-BE49-F238E27FC236}">
                <a16:creationId xmlns:a16="http://schemas.microsoft.com/office/drawing/2014/main" id="{69F15825-F325-4452-B8F5-16E631AE54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73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4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6C824D-5BAA-43E1-80A4-CCCCA3D9BE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4788EC5-70B6-4FC7-84DE-9ECDA7B03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A29FC9-3987-4EBA-BD7B-0B1825FAD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5" name="tgv_schema_Descartes">
            <a:hlinkClick r:id="" action="ppaction://media"/>
            <a:extLst>
              <a:ext uri="{FF2B5EF4-FFF2-40B4-BE49-F238E27FC236}">
                <a16:creationId xmlns:a16="http://schemas.microsoft.com/office/drawing/2014/main" id="{B7C71916-99DF-4B04-80A2-01D5162708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73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3C1325-C697-4500-A780-BA1C2F7F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La simultanéité,</a:t>
            </a:r>
            <a:br>
              <a:rPr lang="fr-FR" dirty="0"/>
            </a:br>
            <a:r>
              <a:rPr lang="fr-FR" dirty="0"/>
              <a:t> et le rythme des horloges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1F7CB7-1E8E-41A7-BA01-886C72028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83550" cy="4351338"/>
          </a:xfrm>
        </p:spPr>
        <p:txBody>
          <a:bodyPr/>
          <a:lstStyle/>
          <a:p>
            <a:r>
              <a:rPr lang="fr-FR" dirty="0">
                <a:solidFill>
                  <a:srgbClr val="00B050"/>
                </a:solidFill>
              </a:rPr>
              <a:t>La simultanéité est relative</a:t>
            </a:r>
            <a:r>
              <a:rPr lang="fr-FR" dirty="0"/>
              <a:t>, sa valeur logique (vrai/faux) est propre à chaque observateur</a:t>
            </a:r>
          </a:p>
          <a:p>
            <a:r>
              <a:rPr lang="fr-FR" dirty="0"/>
              <a:t>Voyons maintenant si le rythme d’une horloge (dont la mesure utilise la simultanéité) est une donnée absolue ou relative</a:t>
            </a:r>
          </a:p>
          <a:p>
            <a:pPr lvl="1"/>
            <a:r>
              <a:rPr lang="fr-FR" dirty="0"/>
              <a:t>Pour cela, utilisons une horloge « parfaite », </a:t>
            </a:r>
            <a:r>
              <a:rPr lang="fr-FR" dirty="0">
                <a:solidFill>
                  <a:srgbClr val="00B050"/>
                </a:solidFill>
              </a:rPr>
              <a:t>l’horloge à photon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1BB4CF-653A-4FAF-A950-390A3E8402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356150-0C22-4D90-B300-6DB84E247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45710-CA7B-4D20-8267-9C5CB0BB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977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A9954C9-B516-4025-BB41-F2F62C5A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L’horloge à photon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75F082C-378E-4FCD-B816-950C859B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72450" cy="4351338"/>
          </a:xfrm>
        </p:spPr>
        <p:txBody>
          <a:bodyPr/>
          <a:lstStyle/>
          <a:p>
            <a:r>
              <a:rPr lang="fr-FR" dirty="0"/>
              <a:t>C’est la plus simple de toutes</a:t>
            </a:r>
          </a:p>
          <a:p>
            <a:pPr lvl="1"/>
            <a:r>
              <a:rPr lang="fr-FR" dirty="0"/>
              <a:t>Dans le vide, un photon fait des allers-et-retours entre deux miroirs plans parallèles</a:t>
            </a:r>
          </a:p>
          <a:p>
            <a:r>
              <a:rPr lang="fr-FR" dirty="0"/>
              <a:t>Elle est ainsi dégagée de tous les problèmes techniques habituels</a:t>
            </a:r>
          </a:p>
          <a:p>
            <a:pPr lvl="1"/>
            <a:r>
              <a:rPr lang="fr-FR" dirty="0"/>
              <a:t>Pas de leviers, rouages, cliquets, fils de suspension, inerties, usures, frottements, etc.</a:t>
            </a:r>
          </a:p>
          <a:p>
            <a:r>
              <a:rPr lang="fr-FR" dirty="0"/>
              <a:t>Problème : on ne sait pas la réaliser</a:t>
            </a:r>
          </a:p>
          <a:p>
            <a:pPr lvl="1"/>
            <a:r>
              <a:rPr lang="fr-FR" dirty="0"/>
              <a:t>Elle servira à notre expérience de pensée ...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9F5155-6146-4B73-9AA8-8D2AB69598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DD105E-6F4E-4A2F-A405-559F667D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1C2EBB-4CB6-46C4-B21A-25CC89ABE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852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CBC741-130A-4C61-926E-4D7C1D844D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83B7C-E605-4B1A-94CB-5676935D3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306A8C-29A9-445C-9C87-1687EBCC0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7" name="horloge_lumiere_principe">
            <a:hlinkClick r:id="" action="ppaction://media"/>
            <a:extLst>
              <a:ext uri="{FF2B5EF4-FFF2-40B4-BE49-F238E27FC236}">
                <a16:creationId xmlns:a16="http://schemas.microsoft.com/office/drawing/2014/main" id="{905F7E18-4F85-49AA-BE32-3FCAE1C04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2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A9954C9-B516-4025-BB41-F2F62C5A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644525"/>
            <a:ext cx="86995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Deux horloges identiques,</a:t>
            </a:r>
            <a:br>
              <a:rPr lang="fr-FR" dirty="0"/>
            </a:br>
            <a:r>
              <a:rPr lang="fr-FR" dirty="0"/>
              <a:t> l’une immobile,</a:t>
            </a:r>
            <a:br>
              <a:rPr lang="fr-FR" dirty="0"/>
            </a:br>
            <a:r>
              <a:rPr lang="fr-FR" dirty="0"/>
              <a:t> l’autre en translation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75F082C-378E-4FCD-B816-950C859B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2930525"/>
            <a:ext cx="8172450" cy="2111375"/>
          </a:xfrm>
        </p:spPr>
        <p:txBody>
          <a:bodyPr/>
          <a:lstStyle/>
          <a:p>
            <a:r>
              <a:rPr lang="fr-FR" dirty="0"/>
              <a:t>Sont-elles synchrones ?</a:t>
            </a:r>
          </a:p>
          <a:p>
            <a:r>
              <a:rPr lang="fr-FR" dirty="0"/>
              <a:t>Sinon, au moins battent-elles au même rythme ?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9F5155-6146-4B73-9AA8-8D2AB69598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DD105E-6F4E-4A2F-A405-559F667D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1C2EBB-4CB6-46C4-B21A-25CC89ABE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0032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237504-55F0-4FE6-A9A9-F960583A81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CE3DA8-8AAD-4758-96A0-1551146E1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934A50-E8F4-41B1-8BBB-29826E51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39</a:t>
            </a:fld>
            <a:endParaRPr lang="fr-FR" dirty="0"/>
          </a:p>
        </p:txBody>
      </p:sp>
      <p:pic>
        <p:nvPicPr>
          <p:cNvPr id="7" name="horloge_lumiere_translation.wmv">
            <a:hlinkClick r:id="" action="ppaction://media"/>
            <a:extLst>
              <a:ext uri="{FF2B5EF4-FFF2-40B4-BE49-F238E27FC236}">
                <a16:creationId xmlns:a16="http://schemas.microsoft.com/office/drawing/2014/main" id="{9BBFA4EE-86FD-472C-BC1C-2355DD96B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-771" y="-9730"/>
            <a:ext cx="91447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80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97BF56-4170-416B-83CF-ADF5BA95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77" y="275327"/>
            <a:ext cx="8392646" cy="1025041"/>
          </a:xfrm>
        </p:spPr>
        <p:txBody>
          <a:bodyPr>
            <a:noAutofit/>
          </a:bodyPr>
          <a:lstStyle/>
          <a:p>
            <a:r>
              <a:rPr lang="fr-FR" sz="4000" dirty="0"/>
              <a:t>Euh … et, plus généralement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E44B8F-693A-479E-AF3D-462B4EA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54" y="1468195"/>
            <a:ext cx="7886700" cy="4847124"/>
          </a:xfrm>
        </p:spPr>
        <p:txBody>
          <a:bodyPr>
            <a:normAutofit lnSpcReduction="10000"/>
          </a:bodyPr>
          <a:lstStyle/>
          <a:p>
            <a:r>
              <a:rPr lang="fr-FR" dirty="0"/>
              <a:t> </a:t>
            </a:r>
            <a:r>
              <a:rPr lang="fr-FR" sz="3200" dirty="0"/>
              <a:t>Les approches philosophiques</a:t>
            </a:r>
            <a:br>
              <a:rPr lang="fr-FR" sz="3200" dirty="0"/>
            </a:br>
            <a:r>
              <a:rPr lang="fr-FR" sz="3200" dirty="0"/>
              <a:t>  ont pu décrire la fonction du temps,</a:t>
            </a:r>
            <a:br>
              <a:rPr lang="fr-FR" sz="3200" dirty="0"/>
            </a:br>
            <a:r>
              <a:rPr lang="fr-FR" sz="3200" dirty="0"/>
              <a:t>  pas vraiment sa nature</a:t>
            </a:r>
          </a:p>
          <a:p>
            <a:pPr lvl="1"/>
            <a:r>
              <a:rPr lang="fr-FR" dirty="0"/>
              <a:t>Le temps est une dimension du réel</a:t>
            </a:r>
            <a:br>
              <a:rPr lang="fr-FR" dirty="0"/>
            </a:br>
            <a:r>
              <a:rPr lang="fr-FR" dirty="0"/>
              <a:t>qui rend possible et compréhensible</a:t>
            </a:r>
            <a:br>
              <a:rPr lang="fr-FR" dirty="0"/>
            </a:br>
            <a:r>
              <a:rPr lang="fr-FR" dirty="0"/>
              <a:t>le changement.    </a:t>
            </a:r>
            <a:r>
              <a:rPr lang="fr-FR" sz="1800" dirty="0"/>
              <a:t>(dicophilo.fr)</a:t>
            </a:r>
          </a:p>
          <a:p>
            <a:pPr lvl="1"/>
            <a:r>
              <a:rPr lang="fr-FR" dirty="0"/>
              <a:t>Le temps est une imitation mobile</a:t>
            </a:r>
            <a:br>
              <a:rPr lang="fr-FR" dirty="0"/>
            </a:br>
            <a:r>
              <a:rPr lang="fr-FR" dirty="0"/>
              <a:t>de l’immobile éternité.</a:t>
            </a:r>
            <a:br>
              <a:rPr lang="fr-FR" dirty="0"/>
            </a:br>
            <a:r>
              <a:rPr lang="fr-FR" dirty="0"/>
              <a:t>Elle fut fabriquée par le Créateur.  </a:t>
            </a:r>
            <a:r>
              <a:rPr lang="fr-FR" sz="1800" dirty="0"/>
              <a:t>(Platon, </a:t>
            </a:r>
            <a:r>
              <a:rPr lang="fr-FR" sz="1800" i="1" dirty="0"/>
              <a:t>Timée</a:t>
            </a:r>
            <a:r>
              <a:rPr lang="fr-FR" sz="1800" dirty="0"/>
              <a:t>)</a:t>
            </a:r>
          </a:p>
          <a:p>
            <a:pPr lvl="1"/>
            <a:r>
              <a:rPr lang="fr-FR" dirty="0"/>
              <a:t>Le temps [passé/présent/futur] n’est qu’une distension de l’âme ; je ne sais laquelle …</a:t>
            </a:r>
            <a:br>
              <a:rPr lang="fr-FR" dirty="0"/>
            </a:br>
            <a:r>
              <a:rPr lang="fr-FR" dirty="0"/>
              <a:t>				         </a:t>
            </a:r>
            <a:r>
              <a:rPr lang="fr-FR" sz="1800" dirty="0"/>
              <a:t>(St Augustin, </a:t>
            </a:r>
            <a:r>
              <a:rPr lang="fr-FR" sz="1800" i="1" dirty="0"/>
              <a:t>Confessions</a:t>
            </a:r>
            <a:r>
              <a:rPr lang="fr-FR" sz="1800" dirty="0"/>
              <a:t>)</a:t>
            </a:r>
          </a:p>
          <a:p>
            <a:pPr lvl="1"/>
            <a:r>
              <a:rPr lang="fr-FR" dirty="0"/>
              <a:t>Etc. etc. etc.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EB5C91-E5F2-443E-8F51-517942C1BF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B8D45-35B4-4B05-AD2D-6BBEA9402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444AB8-92B2-4DF3-BD9F-C0FB71D17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1720B3-AA21-4952-A8CE-EA920D0D585E}"/>
              </a:ext>
            </a:extLst>
          </p:cNvPr>
          <p:cNvSpPr txBox="1"/>
          <p:nvPr/>
        </p:nvSpPr>
        <p:spPr>
          <a:xfrm>
            <a:off x="3483443" y="5959924"/>
            <a:ext cx="449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7A3A3A"/>
                </a:solidFill>
                <a:latin typeface="Bangkok" panose="020B7200000000000000" pitchFamily="34" charset="0"/>
              </a:rPr>
              <a:t>Bof …    Mais encore ?</a:t>
            </a:r>
          </a:p>
        </p:txBody>
      </p:sp>
    </p:spTree>
    <p:extLst>
      <p:ext uri="{BB962C8B-B14F-4D97-AF65-F5344CB8AC3E}">
        <p14:creationId xmlns:p14="http://schemas.microsoft.com/office/powerpoint/2010/main" val="252244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A9954C9-B516-4025-BB41-F2F62C5A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21787"/>
            <a:ext cx="86995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Résultat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75F082C-378E-4FCD-B816-950C859B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933331"/>
            <a:ext cx="8172450" cy="4057161"/>
          </a:xfrm>
        </p:spPr>
        <p:txBody>
          <a:bodyPr>
            <a:normAutofit/>
          </a:bodyPr>
          <a:lstStyle/>
          <a:p>
            <a:r>
              <a:rPr lang="fr-FR" dirty="0"/>
              <a:t>Sont-elles synchrones ?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 Non</a:t>
            </a:r>
          </a:p>
          <a:p>
            <a:r>
              <a:rPr lang="fr-FR" dirty="0"/>
              <a:t>Sinon, au moins battent-elles au même rythme ?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 Non</a:t>
            </a:r>
          </a:p>
          <a:p>
            <a:pPr lvl="1"/>
            <a:r>
              <a:rPr lang="fr-FR" dirty="0"/>
              <a:t>L’horloge en mouvement semble plus lente</a:t>
            </a:r>
          </a:p>
          <a:p>
            <a:r>
              <a:rPr lang="fr-FR" dirty="0"/>
              <a:t>Calculons, avec notre horloge à photon,</a:t>
            </a:r>
            <a:br>
              <a:rPr lang="fr-FR" dirty="0"/>
            </a:br>
            <a:r>
              <a:rPr lang="fr-FR" dirty="0"/>
              <a:t> le rythme apparent de l’horloge mobile :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9F5155-6146-4B73-9AA8-8D2AB69598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DD105E-6F4E-4A2F-A405-559F667D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1C2EBB-4CB6-46C4-B21A-25CC89ABE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71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75F082C-378E-4FCD-B816-950C859B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933331"/>
            <a:ext cx="8172450" cy="4057161"/>
          </a:xfrm>
        </p:spPr>
        <p:txBody>
          <a:bodyPr>
            <a:normAutofit/>
          </a:bodyPr>
          <a:lstStyle/>
          <a:p>
            <a:r>
              <a:rPr lang="fr-FR" dirty="0"/>
              <a:t>Il suffit de comparer les temps de trajet aller-et-retour de la lumière dans l’horloge locale et dans l’horloge mobile</a:t>
            </a:r>
          </a:p>
          <a:p>
            <a:r>
              <a:rPr lang="fr-FR" dirty="0"/>
              <a:t>Ces deux trajets sont parcourus</a:t>
            </a:r>
            <a:br>
              <a:rPr lang="fr-FR" dirty="0"/>
            </a:br>
            <a:r>
              <a:rPr lang="fr-FR" dirty="0"/>
              <a:t>à la même vitesse </a:t>
            </a:r>
            <a:r>
              <a:rPr lang="fr-FR" i="1" dirty="0"/>
              <a:t>c</a:t>
            </a:r>
          </a:p>
          <a:p>
            <a:pPr lvl="1"/>
            <a:r>
              <a:rPr lang="fr-FR" dirty="0"/>
              <a:t>Calculons donc les deux temps de parcours</a:t>
            </a:r>
            <a:br>
              <a:rPr lang="fr-FR" dirty="0"/>
            </a:br>
            <a:r>
              <a:rPr lang="fr-FR" dirty="0"/>
              <a:t> </a:t>
            </a:r>
            <a:r>
              <a:rPr lang="fr-FR" dirty="0" err="1"/>
              <a:t>Δt</a:t>
            </a:r>
            <a:r>
              <a:rPr lang="fr-FR" dirty="0"/>
              <a:t> et </a:t>
            </a:r>
            <a:r>
              <a:rPr lang="fr-FR" dirty="0" err="1"/>
              <a:t>Δt</a:t>
            </a:r>
            <a:r>
              <a:rPr lang="fr-FR" dirty="0"/>
              <a:t>’ 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9F5155-6146-4B73-9AA8-8D2AB69598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17:03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DD105E-6F4E-4A2F-A405-559F667D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1C2EBB-4CB6-46C4-B21A-25CC89ABE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768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9BC2AC-D4A1-4283-852C-4EE6CCDB71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17:04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424723-8E6E-4058-822C-9DA254B2A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5C33E-CDF0-49ED-809B-0C15968C4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42</a:t>
            </a:fld>
            <a:endParaRPr lang="fr-FR" dirty="0"/>
          </a:p>
        </p:txBody>
      </p:sp>
      <p:pic>
        <p:nvPicPr>
          <p:cNvPr id="7" name="horloge_translat_avec_2D.wmv">
            <a:hlinkClick r:id="" action="ppaction://media"/>
            <a:extLst>
              <a:ext uri="{FF2B5EF4-FFF2-40B4-BE49-F238E27FC236}">
                <a16:creationId xmlns:a16="http://schemas.microsoft.com/office/drawing/2014/main" id="{8B618E21-2496-4BAA-9209-E17F7E27F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3E741DF-B5FE-4C42-98D4-2FFC7B89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665"/>
            <a:ext cx="7886700" cy="760290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Calcul de </a:t>
            </a:r>
            <a:r>
              <a:rPr lang="fr-FR" sz="3600" dirty="0">
                <a:sym typeface="WP Greek Century" panose="05000000000000000000" pitchFamily="2" charset="2"/>
              </a:rPr>
              <a:t>t’ </a:t>
            </a:r>
            <a:r>
              <a:rPr lang="fr-FR" sz="2800" dirty="0">
                <a:sym typeface="WP Greek Century" panose="05000000000000000000" pitchFamily="2" charset="2"/>
              </a:rPr>
              <a:t>(temps A-R)</a:t>
            </a:r>
            <a:endParaRPr lang="fr-FR" sz="28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048ED87-3A19-450E-98D8-22E78430CE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17:11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1E3680-50B7-497F-8F1C-A329031A1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407746-9120-4C49-8CBE-4464F8233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06226A-4319-4B8E-8C07-0673100A0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" y="1004597"/>
            <a:ext cx="9012115" cy="54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16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2B22B-3850-4A58-A723-559F67FA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73" y="341679"/>
            <a:ext cx="7886700" cy="678229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Pythagore à la rescousse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049848-A211-4F31-B15F-980EBF29B0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17:33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6D0557-8999-43B8-9F61-33F141384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47D7F2-D8E4-40C3-B155-BA86B7234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BE1FE0-A3D4-4B99-B9EE-FBA57DB173CD}"/>
              </a:ext>
            </a:extLst>
          </p:cNvPr>
          <p:cNvSpPr txBox="1"/>
          <p:nvPr/>
        </p:nvSpPr>
        <p:spPr>
          <a:xfrm>
            <a:off x="807222" y="2026446"/>
            <a:ext cx="8105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</a:rPr>
              <a:t>(c </a:t>
            </a:r>
            <a:r>
              <a:rPr lang="fr-FR" sz="44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  <a:sym typeface="WP Greek Helve"/>
              </a:rPr>
              <a:t>t’/2)</a:t>
            </a:r>
            <a:r>
              <a:rPr lang="fr-FR" sz="4400" baseline="300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  <a:sym typeface="WP Greek Helve"/>
              </a:rPr>
              <a:t>2</a:t>
            </a:r>
            <a:r>
              <a:rPr lang="fr-FR" sz="44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  <a:sym typeface="WP Greek Helve"/>
              </a:rPr>
              <a:t>  = </a:t>
            </a:r>
            <a:r>
              <a:rPr lang="fr-FR" sz="44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</a:rPr>
              <a:t>(v </a:t>
            </a:r>
            <a:r>
              <a:rPr lang="fr-FR" sz="44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  <a:sym typeface="WP Greek Helve"/>
              </a:rPr>
              <a:t>t’/2)</a:t>
            </a:r>
            <a:r>
              <a:rPr lang="fr-FR" sz="4400" baseline="300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  <a:sym typeface="WP Greek Helve"/>
              </a:rPr>
              <a:t>2</a:t>
            </a:r>
            <a:r>
              <a:rPr lang="fr-FR" sz="44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  <a:sym typeface="WP Greek Helve"/>
              </a:rPr>
              <a:t>  + </a:t>
            </a:r>
            <a:r>
              <a:rPr lang="fr-FR" sz="44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</a:rPr>
              <a:t>(c </a:t>
            </a:r>
            <a:r>
              <a:rPr lang="fr-FR" sz="44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  <a:sym typeface="WP Greek Helve"/>
              </a:rPr>
              <a:t>t/2)</a:t>
            </a:r>
            <a:r>
              <a:rPr lang="fr-FR" sz="4400" baseline="30000" dirty="0">
                <a:solidFill>
                  <a:srgbClr val="7A3A3A"/>
                </a:solidFill>
                <a:latin typeface="Times New Roman" pitchFamily="18" charset="0"/>
                <a:cs typeface="Times New Roman" pitchFamily="18" charset="0"/>
                <a:sym typeface="WP Greek Helve"/>
              </a:rPr>
              <a:t>2</a:t>
            </a:r>
            <a:r>
              <a:rPr lang="fr-FR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P Greek Helve"/>
              </a:rPr>
              <a:t> </a:t>
            </a:r>
            <a:endParaRPr lang="fr-FR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EB1AB32-DD4B-4D24-B5CA-6C52D8FA9E7A}"/>
                  </a:ext>
                </a:extLst>
              </p:cNvPr>
              <p:cNvSpPr txBox="1"/>
              <p:nvPr/>
            </p:nvSpPr>
            <p:spPr>
              <a:xfrm>
                <a:off x="1947844" y="4630051"/>
                <a:ext cx="5551965" cy="1225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4800" dirty="0" smtClean="0">
                        <a:solidFill>
                          <a:srgbClr val="7A3A3A"/>
                        </a:solidFill>
                        <a:latin typeface="Times New Roman" pitchFamily="18" charset="0"/>
                        <a:cs typeface="Times New Roman" pitchFamily="18" charset="0"/>
                        <a:sym typeface="WP Greek Helve"/>
                      </a:rPr>
                      <m:t></m:t>
                    </m:r>
                    <m:r>
                      <m:rPr>
                        <m:nor/>
                      </m:rPr>
                      <a:rPr lang="fr-FR" sz="4800" dirty="0" smtClean="0">
                        <a:solidFill>
                          <a:srgbClr val="7A3A3A"/>
                        </a:solidFill>
                        <a:latin typeface="Times New Roman" pitchFamily="18" charset="0"/>
                        <a:cs typeface="Times New Roman" pitchFamily="18" charset="0"/>
                        <a:sym typeface="WP Greek Helve"/>
                      </a:rPr>
                      <m:t>t</m:t>
                    </m:r>
                    <m:r>
                      <m:rPr>
                        <m:nor/>
                      </m:rPr>
                      <a:rPr lang="fr-FR" sz="4800" dirty="0" smtClean="0">
                        <a:solidFill>
                          <a:srgbClr val="7A3A3A"/>
                        </a:solidFill>
                        <a:latin typeface="Times New Roman" pitchFamily="18" charset="0"/>
                        <a:cs typeface="Times New Roman" pitchFamily="18" charset="0"/>
                        <a:sym typeface="WP Greek Helve"/>
                      </a:rPr>
                      <m:t>’</m:t>
                    </m:r>
                    <m:r>
                      <a:rPr lang="en-US" sz="4800" b="0" i="1" smtClean="0">
                        <a:solidFill>
                          <a:srgbClr val="7A3A3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7A3A3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 i="1" smtClean="0">
                            <a:solidFill>
                              <a:srgbClr val="7A3A3A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800" b="1" i="1">
                                <a:solidFill>
                                  <a:srgbClr val="7A3A3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800" b="1" i="1" smtClean="0">
                                <a:solidFill>
                                  <a:srgbClr val="7A3A3A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rgbClr val="7A3A3A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4800" b="1" i="1" smtClean="0">
                                <a:solidFill>
                                  <a:srgbClr val="7A3A3A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fr-FR" sz="4800" b="1" i="1" baseline="30000" smtClean="0">
                                <a:solidFill>
                                  <a:srgbClr val="7A3A3A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fr-FR" sz="4800" b="1" i="1" smtClean="0">
                                <a:solidFill>
                                  <a:srgbClr val="7A3A3A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fr-FR" sz="4800" b="1" i="1" smtClean="0">
                                <a:solidFill>
                                  <a:srgbClr val="7A3A3A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r>
                              <a:rPr lang="fr-FR" sz="4800" b="1" i="1" baseline="30000" smtClean="0">
                                <a:solidFill>
                                  <a:srgbClr val="7A3A3A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4400" dirty="0">
                    <a:solidFill>
                      <a:srgbClr val="7A3A3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400" dirty="0">
                    <a:solidFill>
                      <a:srgbClr val="7A3A3A"/>
                    </a:solidFill>
                    <a:latin typeface="Times New Roman" pitchFamily="18" charset="0"/>
                    <a:cs typeface="Times New Roman" pitchFamily="18" charset="0"/>
                    <a:sym typeface="WP Greek Helve"/>
                  </a:rPr>
                  <a:t>t</a:t>
                </a:r>
                <a:endParaRPr lang="fr-FR" sz="4400" dirty="0">
                  <a:solidFill>
                    <a:srgbClr val="7A3A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EB1AB32-DD4B-4D24-B5CA-6C52D8FA9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844" y="4630051"/>
                <a:ext cx="5551965" cy="12251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7" descr="C:\Users\lisilles3\Documents\Vulgarisation\Doc\Relativité restreinte, intro\Images\pythagoras_comic-761299.jpg">
            <a:extLst>
              <a:ext uri="{FF2B5EF4-FFF2-40B4-BE49-F238E27FC236}">
                <a16:creationId xmlns:a16="http://schemas.microsoft.com/office/drawing/2014/main" id="{D2065F28-BA02-4FF6-AD60-20BB32F53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841">
            <a:off x="2691022" y="516125"/>
            <a:ext cx="5281036" cy="39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FB2F0-164B-4BB2-9BFA-51C4E0180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4531"/>
            <a:ext cx="7085384" cy="773011"/>
          </a:xfrm>
        </p:spPr>
        <p:txBody>
          <a:bodyPr/>
          <a:lstStyle/>
          <a:p>
            <a:pPr algn="ctr"/>
            <a:r>
              <a:rPr lang="fr-FR" dirty="0"/>
              <a:t>Le facteur de Lorentz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B3AAA2-26BB-4C33-A483-92A4C47AC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93" y="1067542"/>
            <a:ext cx="8291614" cy="4351338"/>
          </a:xfrm>
        </p:spPr>
        <p:txBody>
          <a:bodyPr/>
          <a:lstStyle/>
          <a:p>
            <a:r>
              <a:rPr lang="fr-FR" dirty="0"/>
              <a:t>Il exprime le </a:t>
            </a:r>
            <a:r>
              <a:rPr lang="fr-FR" dirty="0">
                <a:solidFill>
                  <a:srgbClr val="00B050"/>
                </a:solidFill>
              </a:rPr>
              <a:t>ralentissement des horloges</a:t>
            </a:r>
            <a:r>
              <a:rPr lang="fr-FR" dirty="0"/>
              <a:t> et la </a:t>
            </a:r>
            <a:r>
              <a:rPr lang="fr-FR" dirty="0">
                <a:solidFill>
                  <a:srgbClr val="00B050"/>
                </a:solidFill>
              </a:rPr>
              <a:t>contraction des longueurs</a:t>
            </a:r>
            <a:r>
              <a:rPr lang="fr-FR" dirty="0"/>
              <a:t> observés, en fonction de la vitesse relative v/</a:t>
            </a:r>
            <a:r>
              <a:rPr lang="fr-FR" i="1" dirty="0"/>
              <a:t>c</a:t>
            </a:r>
            <a:r>
              <a:rPr lang="fr-FR" dirty="0"/>
              <a:t> :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C955C-168A-42C2-B47D-F7E8627829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12:02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7EBFF7-B947-4242-8D0C-2BDD631EB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582ED2-1871-4BA2-BCED-5B93819B2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45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A959430-4CA0-493A-B398-16F82627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699426"/>
            <a:ext cx="79438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FB2E6E-B8D5-4B0D-B31B-5AE553E85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67" y="638849"/>
            <a:ext cx="8174882" cy="6219151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Bien noter que vu de l’observateur</a:t>
            </a:r>
            <a:br>
              <a:rPr lang="fr-FR" dirty="0"/>
            </a:br>
            <a:r>
              <a:rPr lang="fr-FR" dirty="0"/>
              <a:t>	qui ne participe pas au mouvement :</a:t>
            </a:r>
          </a:p>
          <a:p>
            <a:pPr lvl="1"/>
            <a:r>
              <a:rPr lang="fr-FR" dirty="0"/>
              <a:t>1 </a:t>
            </a:r>
            <a:r>
              <a:rPr lang="fr-FR" dirty="0">
                <a:latin typeface="Symbol" panose="05050102010706020507" pitchFamily="18" charset="2"/>
                <a:sym typeface="Symbol" panose="05050102010706020507" pitchFamily="18" charset="2"/>
              </a:rPr>
              <a:t></a:t>
            </a:r>
            <a:r>
              <a:rPr lang="fr-FR" dirty="0">
                <a:sym typeface="WP MathA" panose="05010101010101010101" pitchFamily="2" charset="2"/>
              </a:rPr>
              <a:t> </a:t>
            </a:r>
            <a:r>
              <a:rPr lang="fr-FR" dirty="0">
                <a:sym typeface="WP Greek Century" panose="05000000000000000000" pitchFamily="2" charset="2"/>
              </a:rPr>
              <a:t> &lt; </a:t>
            </a:r>
            <a:r>
              <a:rPr lang="fr-FR" dirty="0">
                <a:sym typeface="WP MathA" panose="05010101010101010101" pitchFamily="2" charset="2"/>
              </a:rPr>
              <a:t> pour les intervalles de temps</a:t>
            </a:r>
          </a:p>
          <a:p>
            <a:pPr lvl="2"/>
            <a:r>
              <a:rPr lang="fr-FR" dirty="0">
                <a:sym typeface="WP Greek Century" panose="05000000000000000000" pitchFamily="2" charset="2"/>
              </a:rPr>
              <a:t>La formule est	t’ =  </a:t>
            </a:r>
            <a:r>
              <a:rPr lang="fr-FR" dirty="0">
                <a:sym typeface="WP MathA" panose="05010101010101010101" pitchFamily="2" charset="2"/>
              </a:rPr>
              <a:t> </a:t>
            </a:r>
            <a:r>
              <a:rPr lang="fr-FR" dirty="0">
                <a:sym typeface="WP Greek Century" panose="05000000000000000000" pitchFamily="2" charset="2"/>
              </a:rPr>
              <a:t>t</a:t>
            </a:r>
            <a:endParaRPr lang="fr-FR" dirty="0">
              <a:sym typeface="WP MathA" panose="05010101010101010101" pitchFamily="2" charset="2"/>
            </a:endParaRPr>
          </a:p>
          <a:p>
            <a:pPr lvl="2"/>
            <a:r>
              <a:rPr lang="fr-FR" dirty="0">
                <a:sym typeface="WP MathA" panose="05010101010101010101" pitchFamily="2" charset="2"/>
              </a:rPr>
              <a:t>Les intervalles de temps augmentent, </a:t>
            </a:r>
            <a:r>
              <a:rPr lang="fr-FR" dirty="0">
                <a:solidFill>
                  <a:srgbClr val="00B050"/>
                </a:solidFill>
                <a:sym typeface="WP MathA" panose="05010101010101010101" pitchFamily="2" charset="2"/>
              </a:rPr>
              <a:t>l’horloge mobile « ralentit »</a:t>
            </a:r>
          </a:p>
          <a:p>
            <a:pPr lvl="1"/>
            <a:r>
              <a:rPr lang="fr-FR" dirty="0"/>
              <a:t>0 &lt; 1/</a:t>
            </a:r>
            <a:r>
              <a:rPr lang="fr-FR" dirty="0">
                <a:sym typeface="WP Greek Century" panose="05000000000000000000" pitchFamily="2" charset="2"/>
              </a:rPr>
              <a:t> </a:t>
            </a:r>
            <a:r>
              <a:rPr lang="fr-FR" dirty="0">
                <a:latin typeface="Symbol" panose="05050102010706020507" pitchFamily="18" charset="2"/>
                <a:sym typeface="Symbol" panose="05050102010706020507" pitchFamily="18" charset="2"/>
              </a:rPr>
              <a:t></a:t>
            </a:r>
            <a:r>
              <a:rPr lang="fr-FR" dirty="0">
                <a:sym typeface="WP Greek Century" panose="05000000000000000000" pitchFamily="2" charset="2"/>
              </a:rPr>
              <a:t> 1 pour les intervalles d’espace</a:t>
            </a:r>
          </a:p>
          <a:p>
            <a:pPr lvl="2"/>
            <a:r>
              <a:rPr lang="fr-FR" dirty="0">
                <a:sym typeface="WP Greek Century" panose="05000000000000000000" pitchFamily="2" charset="2"/>
              </a:rPr>
              <a:t>La formule est 	L’ =</a:t>
            </a:r>
            <a:r>
              <a:rPr lang="fr-FR" dirty="0"/>
              <a:t> 1/</a:t>
            </a:r>
            <a:r>
              <a:rPr lang="fr-FR" dirty="0">
                <a:sym typeface="WP Greek Century" panose="05000000000000000000" pitchFamily="2" charset="2"/>
              </a:rPr>
              <a:t>  L </a:t>
            </a:r>
          </a:p>
          <a:p>
            <a:pPr lvl="2"/>
            <a:r>
              <a:rPr lang="fr-FR" dirty="0">
                <a:sym typeface="WP Greek Century" panose="05000000000000000000" pitchFamily="2" charset="2"/>
              </a:rPr>
              <a:t>Les longueurs diminuent, </a:t>
            </a:r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les objets en mouvement « se contractent »</a:t>
            </a:r>
          </a:p>
          <a:p>
            <a:r>
              <a:rPr lang="fr-FR" dirty="0">
                <a:sym typeface="WP Greek Century" panose="05000000000000000000" pitchFamily="2" charset="2"/>
              </a:rPr>
              <a:t>Entendons-nous bien :</a:t>
            </a:r>
          </a:p>
          <a:p>
            <a:pPr lvl="1"/>
            <a:r>
              <a:rPr lang="fr-FR" dirty="0">
                <a:sym typeface="WP Greek Century" panose="05000000000000000000" pitchFamily="2" charset="2"/>
              </a:rPr>
              <a:t>Rien ne ralentit, rien ne se contracte ! Ce n’est qu’une mesure</a:t>
            </a:r>
          </a:p>
          <a:p>
            <a:pPr lvl="1"/>
            <a:r>
              <a:rPr lang="fr-FR" dirty="0">
                <a:sym typeface="WP Greek Century" panose="05000000000000000000" pitchFamily="2" charset="2"/>
              </a:rPr>
              <a:t>La Relativité nous apprend simplement que chaque observateur a sa propre mesure d’un événement donné</a:t>
            </a:r>
          </a:p>
          <a:p>
            <a:pPr lvl="1"/>
            <a:r>
              <a:rPr lang="fr-FR" dirty="0">
                <a:sym typeface="WP Greek Century" panose="05000000000000000000" pitchFamily="2" charset="2"/>
              </a:rPr>
              <a:t>Un autre observateur obtiendra peut-être d’autres mesures</a:t>
            </a:r>
          </a:p>
          <a:p>
            <a:pPr lvl="2"/>
            <a:r>
              <a:rPr lang="fr-FR" dirty="0">
                <a:sym typeface="WP Greek Century" panose="05000000000000000000" pitchFamily="2" charset="2"/>
              </a:rPr>
              <a:t>Personne n’aura raison ou tort</a:t>
            </a:r>
          </a:p>
          <a:p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La Relativité nous apprend que tout est relatif</a:t>
            </a:r>
          </a:p>
          <a:p>
            <a:pPr lvl="1"/>
            <a:r>
              <a:rPr lang="fr-FR" dirty="0">
                <a:sym typeface="WP Greek Century" panose="05000000000000000000" pitchFamily="2" charset="2"/>
              </a:rPr>
              <a:t>Chaque observateur a sa vision du monde, sa perception du temps</a:t>
            </a:r>
          </a:p>
          <a:p>
            <a:pPr lvl="1"/>
            <a:r>
              <a:rPr lang="fr-FR" dirty="0"/>
              <a:t>Ce qui rend la vie vivable, c’est que pour les terriens, </a:t>
            </a:r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 = 1</a:t>
            </a:r>
            <a:r>
              <a:rPr lang="fr-FR" dirty="0">
                <a:sym typeface="WP Greek Century" panose="05000000000000000000" pitchFamily="2" charset="2"/>
              </a:rPr>
              <a:t> !</a:t>
            </a:r>
          </a:p>
          <a:p>
            <a:pPr lvl="2"/>
            <a:r>
              <a:rPr lang="fr-FR" dirty="0">
                <a:sym typeface="WP Greek Century" panose="05000000000000000000" pitchFamily="2" charset="2"/>
              </a:rPr>
              <a:t>Nous avons l’impression d’avoir le même temps</a:t>
            </a:r>
          </a:p>
          <a:p>
            <a:pPr lvl="2"/>
            <a:r>
              <a:rPr lang="fr-FR" dirty="0">
                <a:sym typeface="WP Greek Century" panose="05000000000000000000" pitchFamily="2" charset="2"/>
              </a:rPr>
              <a:t>Et l’espace-temps est très peu courbé par </a:t>
            </a:r>
            <a:r>
              <a:rPr lang="fr-FR" dirty="0" err="1">
                <a:sym typeface="WP Greek Century" panose="05000000000000000000" pitchFamily="2" charset="2"/>
              </a:rPr>
              <a:t>cheu</a:t>
            </a:r>
            <a:r>
              <a:rPr lang="fr-FR" dirty="0">
                <a:sym typeface="WP Greek Century" panose="05000000000000000000" pitchFamily="2" charset="2"/>
              </a:rPr>
              <a:t> nous.</a:t>
            </a:r>
            <a:br>
              <a:rPr lang="fr-FR" dirty="0">
                <a:sym typeface="WP Greek Century" panose="05000000000000000000" pitchFamily="2" charset="2"/>
              </a:rPr>
            </a:br>
            <a:r>
              <a:rPr lang="fr-FR" dirty="0">
                <a:sym typeface="WP Greek Century" panose="05000000000000000000" pitchFamily="2" charset="2"/>
              </a:rPr>
              <a:t>Mais cela est une autre histoire, une histoire de R.G.</a:t>
            </a:r>
          </a:p>
          <a:p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Tout est relatif, sauf l’espace-temps qui est absolu</a:t>
            </a:r>
            <a:r>
              <a:rPr lang="fr-FR" dirty="0">
                <a:sym typeface="WP Greek Century" panose="05000000000000000000" pitchFamily="2" charset="2"/>
              </a:rPr>
              <a:t> !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302C29-2380-4CF3-A3B2-DE76E5626E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16:13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9304B6-E9BC-44A3-8955-45CD03CF0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B9559A-AE31-4567-B684-C043DC1ED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447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4D87A-E89D-4C78-847F-DFA02FED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83" y="320263"/>
            <a:ext cx="8292612" cy="734101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Exemple 1 : la double vie des muons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876F75-6B25-4F90-B209-2F4EFA9B66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23:17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F0BB77-E427-4084-9E02-0DD1B93A7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BC032A-04C5-4053-8121-2B4437AB6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47</a:t>
            </a:fld>
            <a:endParaRPr lang="fr-FR" dirty="0"/>
          </a:p>
        </p:txBody>
      </p:sp>
      <p:pic>
        <p:nvPicPr>
          <p:cNvPr id="7" name="Picture 4" descr="terre_200">
            <a:extLst>
              <a:ext uri="{FF2B5EF4-FFF2-40B4-BE49-F238E27FC236}">
                <a16:creationId xmlns:a16="http://schemas.microsoft.com/office/drawing/2014/main" id="{E50BED1C-C92C-4707-84AD-ABE3024D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897313"/>
            <a:ext cx="2830512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muons">
            <a:extLst>
              <a:ext uri="{FF2B5EF4-FFF2-40B4-BE49-F238E27FC236}">
                <a16:creationId xmlns:a16="http://schemas.microsoft.com/office/drawing/2014/main" id="{3830F641-DB15-4B68-B832-4F3D8257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54075"/>
            <a:ext cx="6381750" cy="46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18B8C863-00C7-4B8F-85E2-AAF87595D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83" y="1540349"/>
            <a:ext cx="503433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A3A3A"/>
                </a:solidFill>
                <a:latin typeface="Bangkok" pitchFamily="34" charset="0"/>
              </a:rPr>
              <a:t>Créés à 25km d’altitude,</a:t>
            </a:r>
          </a:p>
          <a:p>
            <a:r>
              <a:rPr lang="fr-FR" sz="2800" dirty="0">
                <a:solidFill>
                  <a:srgbClr val="7A3A3A"/>
                </a:solidFill>
                <a:latin typeface="Bangkok" pitchFamily="34" charset="0"/>
              </a:rPr>
              <a:t>ils ne vivent en moyenne</a:t>
            </a:r>
          </a:p>
          <a:p>
            <a:r>
              <a:rPr lang="fr-FR" sz="2800" dirty="0">
                <a:solidFill>
                  <a:srgbClr val="7A3A3A"/>
                </a:solidFill>
                <a:latin typeface="Bangkok" pitchFamily="34" charset="0"/>
              </a:rPr>
              <a:t>que 2,196 </a:t>
            </a:r>
            <a:r>
              <a:rPr lang="fr-FR" sz="2800" dirty="0">
                <a:solidFill>
                  <a:srgbClr val="7A3A3A"/>
                </a:solidFill>
                <a:latin typeface="Bangkok" pitchFamily="34" charset="0"/>
                <a:sym typeface="WP Greek Century" panose="05000000000000000000" pitchFamily="2" charset="2"/>
              </a:rPr>
              <a:t>s</a:t>
            </a:r>
            <a:endParaRPr lang="fr-FR" sz="2800" dirty="0">
              <a:solidFill>
                <a:srgbClr val="7A3A3A"/>
              </a:solidFill>
              <a:latin typeface="Bangkok" pitchFamily="34" charset="0"/>
              <a:sym typeface="WP IconicSymbolsB" pitchFamily="2" charset="2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E89D190-0F08-4C67-A1D4-2471BF595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312" y="4849825"/>
            <a:ext cx="56276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A3A3A"/>
                </a:solidFill>
                <a:latin typeface="Bangkok" panose="020B7200000000000000" pitchFamily="34" charset="0"/>
              </a:rPr>
              <a:t>							V = 0,997 </a:t>
            </a:r>
            <a:r>
              <a:rPr lang="fr-FR" sz="2800" i="1" dirty="0">
                <a:solidFill>
                  <a:srgbClr val="7A3A3A"/>
                </a:solidFill>
                <a:latin typeface="Bangkok" panose="020B7200000000000000" pitchFamily="34" charset="0"/>
              </a:rPr>
              <a:t>c</a:t>
            </a:r>
            <a:endParaRPr lang="fr-FR" sz="2800" dirty="0">
              <a:solidFill>
                <a:srgbClr val="7A3A3A"/>
              </a:solidFill>
              <a:latin typeface="Bangkok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ð"/>
            </a:pPr>
            <a:r>
              <a:rPr lang="fr-FR" sz="2800" dirty="0">
                <a:solidFill>
                  <a:srgbClr val="7A3A3A"/>
                </a:solidFill>
                <a:latin typeface="Bangkok" pitchFamily="34" charset="0"/>
                <a:sym typeface="Wingdings" pitchFamily="2" charset="2"/>
              </a:rPr>
              <a:t> En moyenne, ils ne parcourent donc pas plus</a:t>
            </a:r>
            <a:br>
              <a:rPr lang="fr-FR" sz="2800" dirty="0">
                <a:solidFill>
                  <a:srgbClr val="7A3A3A"/>
                </a:solidFill>
                <a:latin typeface="Bangkok" pitchFamily="34" charset="0"/>
                <a:sym typeface="Wingdings" pitchFamily="2" charset="2"/>
              </a:rPr>
            </a:br>
            <a:r>
              <a:rPr lang="fr-FR" sz="2800" dirty="0">
                <a:solidFill>
                  <a:srgbClr val="7A3A3A"/>
                </a:solidFill>
                <a:latin typeface="Bangkok" pitchFamily="34" charset="0"/>
                <a:sym typeface="Wingdings" pitchFamily="2" charset="2"/>
              </a:rPr>
              <a:t>de 658 m avant de disparaître</a:t>
            </a:r>
          </a:p>
        </p:txBody>
      </p:sp>
    </p:spTree>
    <p:extLst>
      <p:ext uri="{BB962C8B-B14F-4D97-AF65-F5344CB8AC3E}">
        <p14:creationId xmlns:p14="http://schemas.microsoft.com/office/powerpoint/2010/main" val="16020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B4C682-EA47-4851-BCEB-EE082A6B7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61" y="1021404"/>
            <a:ext cx="8067878" cy="4601183"/>
          </a:xfrm>
        </p:spPr>
        <p:txBody>
          <a:bodyPr/>
          <a:lstStyle/>
          <a:p>
            <a:r>
              <a:rPr lang="fr-FR" dirty="0"/>
              <a:t>Certains atteignent pourtant la Terre</a:t>
            </a:r>
          </a:p>
          <a:p>
            <a:r>
              <a:rPr lang="fr-FR" dirty="0"/>
              <a:t>Leur vitesse est très élevée : 0,997 </a:t>
            </a:r>
            <a:r>
              <a:rPr lang="fr-FR" i="1" dirty="0"/>
              <a:t>c</a:t>
            </a:r>
          </a:p>
          <a:p>
            <a:r>
              <a:rPr lang="fr-FR" dirty="0"/>
              <a:t>L’effet relativiste est sensible : </a:t>
            </a:r>
            <a:r>
              <a:rPr lang="fr-FR" dirty="0">
                <a:sym typeface="WP Greek Century" panose="05000000000000000000" pitchFamily="2" charset="2"/>
              </a:rPr>
              <a:t> = 13</a:t>
            </a:r>
          </a:p>
          <a:p>
            <a:pPr lvl="1"/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Vu du sol, le muon vit 13 fois plus longtemps</a:t>
            </a:r>
          </a:p>
          <a:p>
            <a:pPr lvl="2"/>
            <a:r>
              <a:rPr lang="fr-FR" dirty="0">
                <a:sym typeface="WP Greek Century" panose="05000000000000000000" pitchFamily="2" charset="2"/>
              </a:rPr>
              <a:t>En moyenne, il a le temps de parcourir 13 fois 658m, soit 8,5km. S’il vit très vieux, comme cela arrive,</a:t>
            </a:r>
            <a:br>
              <a:rPr lang="fr-FR" dirty="0">
                <a:sym typeface="WP Greek Century" panose="05000000000000000000" pitchFamily="2" charset="2"/>
              </a:rPr>
            </a:br>
            <a:r>
              <a:rPr lang="fr-FR" dirty="0">
                <a:sym typeface="WP Greek Century" panose="05000000000000000000" pitchFamily="2" charset="2"/>
              </a:rPr>
              <a:t>il a le temps de franchir les 25km !</a:t>
            </a:r>
          </a:p>
          <a:p>
            <a:pPr lvl="1"/>
            <a:r>
              <a:rPr lang="fr-FR" dirty="0">
                <a:solidFill>
                  <a:srgbClr val="00B050"/>
                </a:solidFill>
                <a:sym typeface="WP Greek Century" panose="05000000000000000000" pitchFamily="2" charset="2"/>
              </a:rPr>
              <a:t>Vu du muon, la distance à parcourir jusqu’au sol apparaît comme 13 fois plus faible</a:t>
            </a:r>
            <a:endParaRPr lang="fr-FR" dirty="0">
              <a:sym typeface="WP Greek Century" panose="05000000000000000000" pitchFamily="2" charset="2"/>
            </a:endParaRPr>
          </a:p>
          <a:p>
            <a:pPr lvl="2"/>
            <a:r>
              <a:rPr lang="fr-FR" dirty="0">
                <a:sym typeface="WP Greek Century" panose="05000000000000000000" pitchFamily="2" charset="2"/>
              </a:rPr>
              <a:t>Et les muons qui vivent très vieux, il y en a,</a:t>
            </a:r>
            <a:br>
              <a:rPr lang="fr-FR" dirty="0">
                <a:sym typeface="WP Greek Century" panose="05000000000000000000" pitchFamily="2" charset="2"/>
              </a:rPr>
            </a:br>
            <a:r>
              <a:rPr lang="fr-FR" dirty="0">
                <a:sym typeface="WP Greek Century" panose="05000000000000000000" pitchFamily="2" charset="2"/>
              </a:rPr>
              <a:t>sont capables de franchir ces 25 / 13 = 1,92 km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9D174B-C2DF-4353-AB06-F6330E3FFB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13:00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B8AB13-CBF5-419B-A159-43B4ECE0F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A9A90F-86EE-427F-B4B3-8BCA226C1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0176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7C27E-F1AD-4E3B-92DF-3D19DF6E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629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Exemple 2 : relativiste extrême,</a:t>
            </a:r>
            <a:br>
              <a:rPr lang="fr-FR" sz="3600" dirty="0"/>
            </a:br>
            <a:r>
              <a:rPr lang="fr-FR" sz="3600" dirty="0"/>
              <a:t>la chute dans un trou noir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1CE5DA-D386-44E6-8B17-14FAC40A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61" y="1688239"/>
            <a:ext cx="8579795" cy="499346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Très bref passage en Relativité Générale</a:t>
            </a:r>
          </a:p>
          <a:p>
            <a:pPr lvl="1"/>
            <a:r>
              <a:rPr lang="fr-FR" dirty="0"/>
              <a:t>L’effet est ici celui d’une courbure de l’espace-temps</a:t>
            </a:r>
          </a:p>
          <a:p>
            <a:r>
              <a:rPr lang="fr-FR" dirty="0">
                <a:latin typeface="Snap ITC" panose="04040A07060A02020202" pitchFamily="82" charset="0"/>
              </a:rPr>
              <a:t>A</a:t>
            </a:r>
            <a:r>
              <a:rPr lang="fr-FR" dirty="0"/>
              <a:t> tombe dans un trou noir, </a:t>
            </a:r>
            <a:r>
              <a:rPr lang="fr-FR" dirty="0">
                <a:latin typeface="Snap ITC" panose="04040A07060A02020202" pitchFamily="82" charset="0"/>
              </a:rPr>
              <a:t>B</a:t>
            </a:r>
            <a:r>
              <a:rPr lang="fr-FR" dirty="0"/>
              <a:t> observe cela au télescope, depuis une très grande distance</a:t>
            </a:r>
          </a:p>
          <a:p>
            <a:pPr lvl="1"/>
            <a:r>
              <a:rPr lang="fr-FR" dirty="0">
                <a:latin typeface="Snap ITC" panose="04040A07060A02020202" pitchFamily="82" charset="0"/>
              </a:rPr>
              <a:t>A</a:t>
            </a:r>
            <a:r>
              <a:rPr lang="fr-FR" dirty="0"/>
              <a:t> observe qu’il est en chute libre accélérée vers le TN.</a:t>
            </a:r>
            <a:br>
              <a:rPr lang="fr-FR" dirty="0"/>
            </a:br>
            <a:r>
              <a:rPr lang="fr-FR" dirty="0"/>
              <a:t>Au bout d’un certain temps il atteint et perce l’horizon</a:t>
            </a:r>
            <a:br>
              <a:rPr lang="fr-FR" dirty="0"/>
            </a:br>
            <a:r>
              <a:rPr lang="fr-FR" dirty="0"/>
              <a:t>du TN, coupant toute communication avec l’extérieur.</a:t>
            </a:r>
          </a:p>
          <a:p>
            <a:pPr lvl="1"/>
            <a:r>
              <a:rPr lang="fr-FR" dirty="0">
                <a:latin typeface="Snap ITC" panose="04040A07060A02020202" pitchFamily="82" charset="0"/>
              </a:rPr>
              <a:t>B</a:t>
            </a:r>
            <a:r>
              <a:rPr lang="fr-FR" dirty="0"/>
              <a:t> observe que </a:t>
            </a:r>
            <a:r>
              <a:rPr lang="fr-FR" dirty="0">
                <a:latin typeface="Snap ITC" panose="04040A07060A02020202" pitchFamily="82" charset="0"/>
              </a:rPr>
              <a:t>A</a:t>
            </a:r>
            <a:r>
              <a:rPr lang="fr-FR" dirty="0"/>
              <a:t> est en chute freinée vers le TN masqué par son horizon, surface qu’il atteindra à vitesse nulle au bout d’un temps infini. C’est à dire que </a:t>
            </a:r>
            <a:r>
              <a:rPr lang="fr-FR" dirty="0">
                <a:latin typeface="Snap ITC" panose="04040A07060A02020202" pitchFamily="82" charset="0"/>
              </a:rPr>
              <a:t>B</a:t>
            </a:r>
            <a:r>
              <a:rPr lang="fr-FR" dirty="0"/>
              <a:t> voit </a:t>
            </a:r>
            <a:r>
              <a:rPr lang="fr-FR" dirty="0">
                <a:latin typeface="Snap ITC" panose="04040A07060A02020202" pitchFamily="82" charset="0"/>
              </a:rPr>
              <a:t>A</a:t>
            </a:r>
            <a:r>
              <a:rPr lang="fr-FR" dirty="0"/>
              <a:t> s’arrêter asymptotiquement sur l’horizon, surface qu’il ne franchira jamais dans le temps de </a:t>
            </a:r>
            <a:r>
              <a:rPr lang="fr-FR" dirty="0">
                <a:latin typeface="Snap ITC" panose="04040A07060A02020202" pitchFamily="82" charset="0"/>
              </a:rPr>
              <a:t>B</a:t>
            </a:r>
            <a:r>
              <a:rPr lang="fr-FR" dirty="0"/>
              <a:t>.</a:t>
            </a:r>
          </a:p>
          <a:p>
            <a:r>
              <a:rPr lang="fr-FR" dirty="0">
                <a:solidFill>
                  <a:srgbClr val="00B050"/>
                </a:solidFill>
              </a:rPr>
              <a:t>Le temps est relatif</a:t>
            </a:r>
            <a:r>
              <a:rPr lang="fr-FR" dirty="0"/>
              <a:t>, c’est à dire </a:t>
            </a:r>
            <a:r>
              <a:rPr lang="fr-FR" dirty="0">
                <a:solidFill>
                  <a:srgbClr val="00B050"/>
                </a:solidFill>
              </a:rPr>
              <a:t>propre à chaque observateur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7C46AB-5BB2-42E2-AE38-583A47E721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15:36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90C860-0D3D-427B-B1FA-AFBFB34FF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171AEF-D03D-4142-9F39-AA797C5C2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556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E44B8F-693A-479E-AF3D-462B4EA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65" y="607617"/>
            <a:ext cx="8361270" cy="571112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Depuis le XVIIIe, les philosophies</a:t>
            </a:r>
            <a:br>
              <a:rPr lang="fr-FR" dirty="0"/>
            </a:br>
            <a:r>
              <a:rPr lang="fr-FR" dirty="0"/>
              <a:t>   modernes naviguent entre deux pôles :</a:t>
            </a:r>
          </a:p>
          <a:p>
            <a:pPr lvl="1"/>
            <a:r>
              <a:rPr lang="fr-FR" dirty="0"/>
              <a:t>Soit le temps (de même que l’espace) a une existence propre, indépendante de l’esprit humain.</a:t>
            </a:r>
            <a:br>
              <a:rPr lang="fr-FR" dirty="0"/>
            </a:br>
            <a:r>
              <a:rPr lang="fr-FR" dirty="0"/>
              <a:t>C’est le </a:t>
            </a:r>
            <a:r>
              <a:rPr lang="fr-FR" dirty="0">
                <a:solidFill>
                  <a:srgbClr val="00B050"/>
                </a:solidFill>
              </a:rPr>
              <a:t>Réalisme</a:t>
            </a:r>
            <a:r>
              <a:rPr lang="fr-FR" dirty="0"/>
              <a:t>.	( </a:t>
            </a:r>
            <a:r>
              <a:rPr lang="fr-FR" sz="1800" i="1" dirty="0"/>
              <a:t>Newton, Einstein quoique ..., … )</a:t>
            </a:r>
          </a:p>
          <a:p>
            <a:pPr lvl="1"/>
            <a:r>
              <a:rPr lang="fr-FR" dirty="0"/>
              <a:t>Soit le temps n’est qu’une conception de notre esprit. C’est l’</a:t>
            </a:r>
            <a:r>
              <a:rPr lang="fr-FR" dirty="0">
                <a:solidFill>
                  <a:srgbClr val="00B050"/>
                </a:solidFill>
              </a:rPr>
              <a:t>Idéalisme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(ou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00B050"/>
                </a:solidFill>
              </a:rPr>
              <a:t>Relationnisme</a:t>
            </a:r>
            <a:r>
              <a:rPr lang="fr-FR" dirty="0"/>
              <a:t>).	</a:t>
            </a:r>
            <a:r>
              <a:rPr lang="fr-FR" sz="1900" i="1" dirty="0"/>
              <a:t>( Leibniz, … )</a:t>
            </a:r>
          </a:p>
          <a:p>
            <a:r>
              <a:rPr lang="fr-FR" dirty="0"/>
              <a:t> La physique actuelle, mieux armée,</a:t>
            </a:r>
            <a:br>
              <a:rPr lang="fr-FR" dirty="0"/>
            </a:br>
            <a:r>
              <a:rPr lang="fr-FR" dirty="0"/>
              <a:t>    se confronte au sujet …</a:t>
            </a:r>
          </a:p>
          <a:p>
            <a:pPr lvl="1"/>
            <a:r>
              <a:rPr lang="fr-FR" dirty="0"/>
              <a:t>Le XXe siècle a déjà montré que les images</a:t>
            </a:r>
            <a:br>
              <a:rPr lang="fr-FR" dirty="0"/>
            </a:br>
            <a:r>
              <a:rPr lang="fr-FR" dirty="0"/>
              <a:t>du temps et de l’espace nées de l’interprétation</a:t>
            </a:r>
            <a:br>
              <a:rPr lang="fr-FR" dirty="0"/>
            </a:br>
            <a:r>
              <a:rPr lang="fr-FR" dirty="0"/>
              <a:t>de nos sensations étaient incorrectes </a:t>
            </a:r>
          </a:p>
          <a:p>
            <a:pPr lvl="1"/>
            <a:r>
              <a:rPr lang="fr-FR" dirty="0"/>
              <a:t>La </a:t>
            </a:r>
            <a:r>
              <a:rPr lang="fr-FR" dirty="0">
                <a:solidFill>
                  <a:srgbClr val="00B050"/>
                </a:solidFill>
              </a:rPr>
              <a:t>Science</a:t>
            </a:r>
            <a:r>
              <a:rPr lang="fr-FR" dirty="0"/>
              <a:t> est peut-être du côté du </a:t>
            </a:r>
            <a:r>
              <a:rPr lang="fr-FR" dirty="0">
                <a:solidFill>
                  <a:srgbClr val="00B050"/>
                </a:solidFill>
              </a:rPr>
              <a:t>Réalisme</a:t>
            </a:r>
          </a:p>
          <a:p>
            <a:pPr lvl="2"/>
            <a:r>
              <a:rPr lang="fr-FR" dirty="0"/>
              <a:t>Mais la Relativité n’accorde de privilège qu’à l’Espace-Temps qui remplace le couple temps/espace.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EB5C91-E5F2-443E-8F51-517942C1BF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17:54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B8D45-35B4-4B05-AD2D-6BBEA9402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444AB8-92B2-4DF3-BD9F-C0FB71D17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0219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C919E1-411C-4C8A-9681-6701E76B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482"/>
          </a:xfrm>
        </p:spPr>
        <p:txBody>
          <a:bodyPr/>
          <a:lstStyle/>
          <a:p>
            <a:pPr algn="ctr"/>
            <a:r>
              <a:rPr lang="fr-FR" dirty="0"/>
              <a:t>La flèche du temps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461175E-D27D-40E1-8682-3005B008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54" y="1636234"/>
            <a:ext cx="8402092" cy="4695944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sz="3200" dirty="0"/>
              <a:t>Le temps semble « couler »</a:t>
            </a:r>
            <a:br>
              <a:rPr lang="fr-FR" sz="3200" dirty="0"/>
            </a:br>
            <a:r>
              <a:rPr lang="fr-FR" sz="3200" dirty="0"/>
              <a:t> toujours dans le même sens,</a:t>
            </a:r>
            <a:br>
              <a:rPr lang="fr-FR" sz="3200" dirty="0"/>
            </a:br>
            <a:r>
              <a:rPr lang="fr-FR" sz="3200" dirty="0"/>
              <a:t> du passé vers le futur</a:t>
            </a:r>
          </a:p>
          <a:p>
            <a:r>
              <a:rPr lang="fr-FR" dirty="0"/>
              <a:t>Pourquoi le temps est-il </a:t>
            </a:r>
            <a:r>
              <a:rPr lang="fr-FR" dirty="0">
                <a:solidFill>
                  <a:srgbClr val="00B050"/>
                </a:solidFill>
              </a:rPr>
              <a:t>irréversible</a:t>
            </a:r>
            <a:r>
              <a:rPr lang="fr-FR" dirty="0"/>
              <a:t> ?</a:t>
            </a:r>
          </a:p>
          <a:p>
            <a:pPr lvl="1"/>
            <a:r>
              <a:rPr lang="fr-FR" dirty="0"/>
              <a:t>Le </a:t>
            </a:r>
            <a:r>
              <a:rPr lang="fr-FR" dirty="0">
                <a:solidFill>
                  <a:srgbClr val="00B050"/>
                </a:solidFill>
              </a:rPr>
              <a:t>temps de la Cosmologie</a:t>
            </a:r>
            <a:r>
              <a:rPr lang="fr-FR" dirty="0"/>
              <a:t> semble avoir</a:t>
            </a:r>
            <a:br>
              <a:rPr lang="fr-FR" dirty="0"/>
            </a:br>
            <a:r>
              <a:rPr lang="fr-FR" dirty="0"/>
              <a:t> les qualités d’un </a:t>
            </a:r>
            <a:r>
              <a:rPr lang="fr-FR" dirty="0">
                <a:solidFill>
                  <a:srgbClr val="00B050"/>
                </a:solidFill>
              </a:rPr>
              <a:t>temps absolu, irréversible</a:t>
            </a:r>
          </a:p>
          <a:p>
            <a:pPr lvl="2"/>
            <a:r>
              <a:rPr lang="fr-FR" dirty="0"/>
              <a:t>Pour expliquer sa flèche, il faudrait démontrer</a:t>
            </a:r>
            <a:br>
              <a:rPr lang="fr-FR" dirty="0"/>
            </a:br>
            <a:r>
              <a:rPr lang="fr-FR" dirty="0"/>
              <a:t>que l’univers au Big Bang était extrêmement ordonné,</a:t>
            </a:r>
            <a:br>
              <a:rPr lang="fr-FR" dirty="0"/>
            </a:br>
            <a:r>
              <a:rPr lang="fr-FR" dirty="0"/>
              <a:t>avec une entropie (</a:t>
            </a:r>
            <a:r>
              <a:rPr lang="fr-FR" sz="2200" b="1" dirty="0">
                <a:latin typeface="WP MathA" panose="05010101010101010101" pitchFamily="2" charset="2"/>
                <a:sym typeface="WP MathA" panose="05010101010101010101" pitchFamily="2" charset="2"/>
              </a:rPr>
              <a:t></a:t>
            </a:r>
            <a:r>
              <a:rPr lang="fr-FR" dirty="0">
                <a:sym typeface="WP MathA" panose="05010101010101010101" pitchFamily="2" charset="2"/>
              </a:rPr>
              <a:t>[</a:t>
            </a:r>
            <a:r>
              <a:rPr lang="fr-FR" dirty="0" err="1">
                <a:sym typeface="WP MathA" panose="05010101010101010101" pitchFamily="2" charset="2"/>
              </a:rPr>
              <a:t>masse+désordre</a:t>
            </a:r>
            <a:r>
              <a:rPr lang="fr-FR" dirty="0">
                <a:sym typeface="WP MathA" panose="05010101010101010101" pitchFamily="2" charset="2"/>
              </a:rPr>
              <a:t>] ) </a:t>
            </a:r>
            <a:r>
              <a:rPr lang="fr-FR" dirty="0"/>
              <a:t>minimale.</a:t>
            </a:r>
          </a:p>
          <a:p>
            <a:pPr lvl="2"/>
            <a:r>
              <a:rPr lang="fr-FR" dirty="0"/>
              <a:t>Cela ne semble pas impossible</a:t>
            </a:r>
          </a:p>
          <a:p>
            <a:pPr lvl="2"/>
            <a:r>
              <a:rPr lang="fr-FR" dirty="0"/>
              <a:t>La balle est dans le temps des cosmologistes ...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F9028-8874-4CA3-AD26-7545B0497A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C0DC71-F997-44D9-9342-0C85FB01A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9/1/2018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BB634-3811-40CF-B4A3-14F770A65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349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C919E1-411C-4C8A-9681-6701E76B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Les temps de la Physique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461175E-D27D-40E1-8682-3005B008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8246409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 Le temps de la </a:t>
            </a:r>
            <a:r>
              <a:rPr lang="fr-FR" dirty="0">
                <a:solidFill>
                  <a:srgbClr val="00B050"/>
                </a:solidFill>
              </a:rPr>
              <a:t>Mécanique Céleste</a:t>
            </a:r>
          </a:p>
          <a:p>
            <a:pPr lvl="1"/>
            <a:r>
              <a:rPr lang="fr-FR" dirty="0"/>
              <a:t>Absolu, uniforme, réversible</a:t>
            </a:r>
          </a:p>
          <a:p>
            <a:r>
              <a:rPr lang="fr-FR" dirty="0"/>
              <a:t>Le temps de la </a:t>
            </a:r>
            <a:r>
              <a:rPr lang="fr-FR" dirty="0">
                <a:solidFill>
                  <a:srgbClr val="00B050"/>
                </a:solidFill>
              </a:rPr>
              <a:t>Relativité</a:t>
            </a:r>
          </a:p>
          <a:p>
            <a:pPr lvl="1"/>
            <a:r>
              <a:rPr lang="fr-FR" dirty="0"/>
              <a:t>Relatif, réversible</a:t>
            </a:r>
          </a:p>
          <a:p>
            <a:r>
              <a:rPr lang="fr-FR" dirty="0"/>
              <a:t>Le temps de la </a:t>
            </a:r>
            <a:r>
              <a:rPr lang="fr-FR" dirty="0">
                <a:solidFill>
                  <a:srgbClr val="00B050"/>
                </a:solidFill>
              </a:rPr>
              <a:t>Thermodynamique</a:t>
            </a:r>
          </a:p>
          <a:p>
            <a:pPr lvl="1"/>
            <a:r>
              <a:rPr lang="fr-FR" dirty="0"/>
              <a:t>Absolu, uniforme, irréversible</a:t>
            </a:r>
          </a:p>
          <a:p>
            <a:r>
              <a:rPr lang="fr-FR" dirty="0"/>
              <a:t>Le temps de la </a:t>
            </a:r>
            <a:r>
              <a:rPr lang="fr-FR" dirty="0">
                <a:solidFill>
                  <a:srgbClr val="00B050"/>
                </a:solidFill>
              </a:rPr>
              <a:t>Mécanique Quantique</a:t>
            </a:r>
          </a:p>
          <a:p>
            <a:pPr lvl="1"/>
            <a:r>
              <a:rPr lang="fr-FR" dirty="0"/>
              <a:t>Absolu, uniforme, réversible (mais …)</a:t>
            </a:r>
          </a:p>
          <a:p>
            <a:r>
              <a:rPr lang="fr-FR" dirty="0"/>
              <a:t>Le temps de la </a:t>
            </a:r>
            <a:r>
              <a:rPr lang="fr-FR" dirty="0">
                <a:solidFill>
                  <a:srgbClr val="00B050"/>
                </a:solidFill>
              </a:rPr>
              <a:t>Cosmologie</a:t>
            </a:r>
          </a:p>
          <a:p>
            <a:pPr lvl="1"/>
            <a:r>
              <a:rPr lang="fr-FR" dirty="0"/>
              <a:t>Absolu, uniforme, irréversible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F9028-8874-4CA3-AD26-7545B0497A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C0DC71-F997-44D9-9342-0C85FB01A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9/1/2018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BB634-3811-40CF-B4A3-14F770A65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0767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C919E1-411C-4C8A-9681-6701E76B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482"/>
          </a:xfrm>
        </p:spPr>
        <p:txBody>
          <a:bodyPr/>
          <a:lstStyle/>
          <a:p>
            <a:pPr algn="ctr"/>
            <a:r>
              <a:rPr lang="fr-FR" dirty="0"/>
              <a:t>Naissance </a:t>
            </a:r>
            <a:r>
              <a:rPr lang="fr-FR" sz="4000" dirty="0"/>
              <a:t>&amp;</a:t>
            </a:r>
            <a:r>
              <a:rPr lang="fr-FR" dirty="0"/>
              <a:t> fin du temps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461175E-D27D-40E1-8682-3005B008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53" y="1636234"/>
            <a:ext cx="8608923" cy="4695944"/>
          </a:xfrm>
        </p:spPr>
        <p:txBody>
          <a:bodyPr>
            <a:normAutofit lnSpcReduction="10000"/>
          </a:bodyPr>
          <a:lstStyle/>
          <a:p>
            <a:r>
              <a:rPr lang="fr-FR" sz="3200" dirty="0"/>
              <a:t>Questions horriblement complexes</a:t>
            </a:r>
          </a:p>
          <a:p>
            <a:pPr lvl="1"/>
            <a:r>
              <a:rPr lang="fr-FR" sz="2600" dirty="0"/>
              <a:t>Pour l’instant, on considère que</a:t>
            </a:r>
            <a:br>
              <a:rPr lang="fr-FR" sz="2600" dirty="0"/>
            </a:br>
            <a:r>
              <a:rPr lang="fr-FR" sz="2600" dirty="0"/>
              <a:t> </a:t>
            </a:r>
            <a:r>
              <a:rPr lang="fr-FR" sz="2600" dirty="0">
                <a:solidFill>
                  <a:srgbClr val="00B050"/>
                </a:solidFill>
              </a:rPr>
              <a:t>le temps est né avec l’espace-temps</a:t>
            </a:r>
            <a:r>
              <a:rPr lang="fr-FR" sz="2600" dirty="0"/>
              <a:t>,</a:t>
            </a:r>
            <a:br>
              <a:rPr lang="fr-FR" sz="2600" dirty="0"/>
            </a:br>
            <a:r>
              <a:rPr lang="fr-FR" sz="2600" dirty="0"/>
              <a:t> lors du Big Bang</a:t>
            </a:r>
          </a:p>
          <a:p>
            <a:pPr lvl="1"/>
            <a:r>
              <a:rPr lang="fr-FR" sz="2600" dirty="0"/>
              <a:t>Et qu’il est </a:t>
            </a:r>
            <a:r>
              <a:rPr lang="fr-FR" sz="2600" dirty="0">
                <a:solidFill>
                  <a:srgbClr val="00B050"/>
                </a:solidFill>
              </a:rPr>
              <a:t>en route pour l’éternité</a:t>
            </a:r>
            <a:r>
              <a:rPr lang="fr-FR" sz="2600" dirty="0"/>
              <a:t>,</a:t>
            </a:r>
            <a:br>
              <a:rPr lang="fr-FR" sz="2600" dirty="0"/>
            </a:br>
            <a:r>
              <a:rPr lang="fr-FR" sz="2600" dirty="0"/>
              <a:t> si rien ne change côté énergie noire ...</a:t>
            </a:r>
          </a:p>
          <a:p>
            <a:r>
              <a:rPr lang="fr-FR" sz="3200" dirty="0"/>
              <a:t>En attendant, on commence</a:t>
            </a:r>
            <a:br>
              <a:rPr lang="fr-FR" sz="3200" dirty="0"/>
            </a:br>
            <a:r>
              <a:rPr lang="fr-FR" sz="3200" dirty="0"/>
              <a:t> à se poser des questions comme :</a:t>
            </a:r>
            <a:br>
              <a:rPr lang="fr-FR" sz="3200" dirty="0"/>
            </a:br>
            <a:r>
              <a:rPr lang="fr-FR" sz="3200" dirty="0"/>
              <a:t> le temps est-il un objet fondamental,</a:t>
            </a:r>
            <a:br>
              <a:rPr lang="fr-FR" sz="3200" dirty="0"/>
            </a:br>
            <a:r>
              <a:rPr lang="fr-FR" sz="3200" dirty="0"/>
              <a:t> ou un assemblage de composants</a:t>
            </a:r>
            <a:br>
              <a:rPr lang="fr-FR" sz="3200" dirty="0"/>
            </a:br>
            <a:r>
              <a:rPr lang="fr-FR" sz="3200" dirty="0"/>
              <a:t> plus subtils ?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F9028-8874-4CA3-AD26-7545B0497A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10/01/2019 01:22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C0DC71-F997-44D9-9342-0C85FB01A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9/1/2018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BB634-3811-40CF-B4A3-14F770A65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482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FC0FB8-B751-4833-9B95-7F3F6C2E3A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89AD43-040D-45BA-BC50-4BD344188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9/1/2018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9F3CCD-E452-449A-A18E-2E59B99A9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68BE07A-8DD9-4544-8D7B-F7C6D6B24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98" y="1006375"/>
            <a:ext cx="7886700" cy="50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381000">
              <a:lnSpc>
                <a:spcPts val="5000"/>
              </a:lnSpc>
              <a:spcBef>
                <a:spcPct val="20000"/>
              </a:spcBef>
              <a:buClr>
                <a:schemeClr val="bg1"/>
              </a:buClr>
            </a:pPr>
            <a:r>
              <a:rPr lang="en-US" sz="5000" dirty="0">
                <a:solidFill>
                  <a:srgbClr val="7A3A3A"/>
                </a:solidFill>
                <a:latin typeface="Monotype Corsiva"/>
              </a:rPr>
              <a:t>Une </a:t>
            </a:r>
            <a:r>
              <a:rPr lang="en-US" sz="5000" dirty="0" err="1">
                <a:solidFill>
                  <a:srgbClr val="7A3A3A"/>
                </a:solidFill>
                <a:latin typeface="Monotype Corsiva"/>
              </a:rPr>
              <a:t>heure</a:t>
            </a:r>
            <a:r>
              <a:rPr lang="en-US" sz="5000" dirty="0">
                <a:solidFill>
                  <a:srgbClr val="7A3A3A"/>
                </a:solidFill>
                <a:latin typeface="Monotype Corsiva"/>
              </a:rPr>
              <a:t> n'est pas une </a:t>
            </a:r>
            <a:r>
              <a:rPr lang="en-US" sz="5000" dirty="0" err="1">
                <a:solidFill>
                  <a:srgbClr val="7A3A3A"/>
                </a:solidFill>
                <a:latin typeface="Monotype Corsiva"/>
              </a:rPr>
              <a:t>heure</a:t>
            </a:r>
            <a:r>
              <a:rPr lang="en-US" sz="5000" dirty="0">
                <a:solidFill>
                  <a:srgbClr val="7A3A3A"/>
                </a:solidFill>
                <a:latin typeface="Monotype Corsiva"/>
              </a:rPr>
              <a:t>,</a:t>
            </a:r>
            <a:br>
              <a:rPr lang="en-US" sz="5000" dirty="0">
                <a:solidFill>
                  <a:srgbClr val="7A3A3A"/>
                </a:solidFill>
                <a:latin typeface="Monotype Corsiva"/>
              </a:rPr>
            </a:br>
            <a:r>
              <a:rPr lang="en-US" sz="5000" dirty="0">
                <a:solidFill>
                  <a:srgbClr val="7A3A3A"/>
                </a:solidFill>
                <a:latin typeface="Monotype Corsiva"/>
              </a:rPr>
              <a:t>  c'est un vase </a:t>
            </a:r>
            <a:r>
              <a:rPr lang="en-US" sz="5000" dirty="0" err="1">
                <a:solidFill>
                  <a:srgbClr val="7A3A3A"/>
                </a:solidFill>
                <a:latin typeface="Monotype Corsiva"/>
              </a:rPr>
              <a:t>rempli</a:t>
            </a:r>
            <a:r>
              <a:rPr lang="en-US" sz="5000" dirty="0">
                <a:solidFill>
                  <a:srgbClr val="7A3A3A"/>
                </a:solidFill>
                <a:latin typeface="Monotype Corsiva"/>
              </a:rPr>
              <a:t> de parfums,</a:t>
            </a:r>
            <a:br>
              <a:rPr lang="en-US" sz="5000" dirty="0">
                <a:solidFill>
                  <a:srgbClr val="7A3A3A"/>
                </a:solidFill>
                <a:latin typeface="Monotype Corsiva"/>
              </a:rPr>
            </a:br>
            <a:r>
              <a:rPr lang="en-US" sz="5000" dirty="0">
                <a:solidFill>
                  <a:srgbClr val="7A3A3A"/>
                </a:solidFill>
                <a:latin typeface="Monotype Corsiva"/>
              </a:rPr>
              <a:t>    de sons, de </a:t>
            </a:r>
            <a:r>
              <a:rPr lang="en-US" sz="5000" dirty="0" err="1">
                <a:solidFill>
                  <a:srgbClr val="7A3A3A"/>
                </a:solidFill>
                <a:latin typeface="Monotype Corsiva"/>
              </a:rPr>
              <a:t>projets</a:t>
            </a:r>
            <a:r>
              <a:rPr lang="en-US" sz="5000" dirty="0">
                <a:solidFill>
                  <a:srgbClr val="7A3A3A"/>
                </a:solidFill>
                <a:latin typeface="Monotype Corsiva"/>
              </a:rPr>
              <a:t> et de </a:t>
            </a:r>
            <a:r>
              <a:rPr lang="en-US" sz="5000" dirty="0" err="1">
                <a:solidFill>
                  <a:srgbClr val="7A3A3A"/>
                </a:solidFill>
                <a:latin typeface="Monotype Corsiva"/>
              </a:rPr>
              <a:t>climats</a:t>
            </a:r>
            <a:r>
              <a:rPr lang="en-US" sz="5000" dirty="0">
                <a:solidFill>
                  <a:srgbClr val="7A3A3A"/>
                </a:solidFill>
                <a:latin typeface="Monotype Corsiva"/>
              </a:rPr>
              <a:t>.</a:t>
            </a:r>
            <a:br>
              <a:rPr lang="en-US" sz="4800" dirty="0">
                <a:solidFill>
                  <a:srgbClr val="7A3A3A"/>
                </a:solidFill>
                <a:latin typeface="Monotype Corsiva"/>
              </a:rPr>
            </a:br>
            <a:br>
              <a:rPr lang="en-US" sz="4800" dirty="0">
                <a:solidFill>
                  <a:srgbClr val="7A3A3A"/>
                </a:solidFill>
                <a:latin typeface="Monotype Corsiva"/>
              </a:rPr>
            </a:br>
            <a:br>
              <a:rPr lang="en-US" sz="4800" dirty="0">
                <a:solidFill>
                  <a:srgbClr val="7A3A3A"/>
                </a:solidFill>
                <a:latin typeface="Monotype Corsiva"/>
              </a:rPr>
            </a:br>
            <a:br>
              <a:rPr lang="en-US" sz="4000" dirty="0">
                <a:solidFill>
                  <a:srgbClr val="7A3A3A"/>
                </a:solidFill>
                <a:latin typeface="Monotype Corsiva"/>
              </a:rPr>
            </a:br>
            <a:r>
              <a:rPr lang="en-US" sz="4000" dirty="0">
                <a:solidFill>
                  <a:srgbClr val="7A3A3A"/>
                </a:solidFill>
                <a:latin typeface="Monotype Corsiva"/>
              </a:rPr>
              <a:t>						</a:t>
            </a:r>
            <a:r>
              <a:rPr lang="en-US" sz="2400" i="1" dirty="0">
                <a:solidFill>
                  <a:srgbClr val="7A3A3A"/>
                </a:solidFill>
                <a:latin typeface="Monotype Corsiva"/>
              </a:rPr>
              <a:t>Marcel Proust, Le temps </a:t>
            </a:r>
            <a:r>
              <a:rPr lang="en-US" sz="2400" i="1" dirty="0" err="1">
                <a:solidFill>
                  <a:srgbClr val="7A3A3A"/>
                </a:solidFill>
                <a:latin typeface="Monotype Corsiva"/>
              </a:rPr>
              <a:t>retrouvé</a:t>
            </a:r>
            <a:endParaRPr lang="en-US" sz="2400" i="1" dirty="0">
              <a:solidFill>
                <a:srgbClr val="7A3A3A"/>
              </a:solidFill>
              <a:latin typeface="Monotype Corsiva"/>
            </a:endParaRPr>
          </a:p>
          <a:p>
            <a:pPr defTabSz="381000">
              <a:lnSpc>
                <a:spcPts val="4000"/>
              </a:lnSpc>
              <a:spcBef>
                <a:spcPct val="20000"/>
              </a:spcBef>
              <a:buClr>
                <a:srgbClr val="FF0000"/>
              </a:buClr>
            </a:pPr>
            <a:endParaRPr lang="en-US" sz="2400" i="1" dirty="0">
              <a:solidFill>
                <a:srgbClr val="7A3A3A"/>
              </a:solidFill>
              <a:latin typeface="Monotype Corsiva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D4994C1-0AF6-48C9-9EB6-8DA7E543B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301" y="3671888"/>
            <a:ext cx="2190699" cy="317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15900" dir="2700000" algn="tl" rotWithShape="0">
              <a:srgbClr val="7A3A3A">
                <a:alpha val="70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487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D95C46F-0D34-4711-9B41-329ABEF2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724"/>
            <a:ext cx="7886700" cy="922122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Pour en savoir bien plus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4A0254E-6787-4C9C-B7B5-057DD478E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120409"/>
            <a:ext cx="8681421" cy="5545298"/>
          </a:xfrm>
        </p:spPr>
        <p:txBody>
          <a:bodyPr>
            <a:normAutofit fontScale="92500" lnSpcReduction="10000"/>
          </a:bodyPr>
          <a:lstStyle/>
          <a:p>
            <a:r>
              <a:rPr lang="fr-FR" sz="3200" dirty="0"/>
              <a:t>Principes physiques</a:t>
            </a:r>
          </a:p>
          <a:p>
            <a:pPr lvl="1"/>
            <a:r>
              <a:rPr lang="fr-FR" dirty="0"/>
              <a:t>Green, Brian, </a:t>
            </a:r>
            <a:r>
              <a:rPr lang="fr-FR" dirty="0">
                <a:solidFill>
                  <a:srgbClr val="00B050"/>
                </a:solidFill>
              </a:rPr>
              <a:t>La magie du cosmos</a:t>
            </a:r>
            <a:r>
              <a:rPr lang="fr-FR" dirty="0"/>
              <a:t>, Folio Essais 492, éd. Gallimard. (</a:t>
            </a:r>
            <a:r>
              <a:rPr lang="fr-FR" sz="1800" dirty="0"/>
              <a:t>Pour les amoureux/amoureuses de la Physique)</a:t>
            </a:r>
          </a:p>
          <a:p>
            <a:pPr lvl="1"/>
            <a:r>
              <a:rPr lang="fr-FR" dirty="0"/>
              <a:t>Cohen-</a:t>
            </a:r>
            <a:r>
              <a:rPr lang="fr-FR" dirty="0" err="1"/>
              <a:t>Tannoudji</a:t>
            </a:r>
            <a:r>
              <a:rPr lang="fr-FR" dirty="0"/>
              <a:t>, Claude, </a:t>
            </a:r>
            <a:r>
              <a:rPr lang="fr-FR" dirty="0">
                <a:solidFill>
                  <a:srgbClr val="00B050"/>
                </a:solidFill>
              </a:rPr>
              <a:t>www.phys.ens.fr/~cct/articles/dans-livres/</a:t>
            </a:r>
            <a:br>
              <a:rPr lang="fr-FR" dirty="0">
                <a:solidFill>
                  <a:srgbClr val="00B050"/>
                </a:solidFill>
              </a:rPr>
            </a:br>
            <a:r>
              <a:rPr lang="fr-FR" dirty="0">
                <a:solidFill>
                  <a:srgbClr val="00B050"/>
                </a:solidFill>
              </a:rPr>
              <a:t>	refroid-atomes-laser-2001.pdf</a:t>
            </a:r>
            <a:br>
              <a:rPr lang="fr-FR" dirty="0">
                <a:solidFill>
                  <a:srgbClr val="00B050"/>
                </a:solidFill>
              </a:rPr>
            </a:br>
            <a:r>
              <a:rPr lang="fr-FR" sz="1800" dirty="0"/>
              <a:t>(La physique fondamentale et les horloges atomiques)</a:t>
            </a:r>
          </a:p>
          <a:p>
            <a:r>
              <a:rPr lang="fr-FR" sz="3200" dirty="0"/>
              <a:t>Les échelles de temps</a:t>
            </a:r>
          </a:p>
          <a:p>
            <a:pPr lvl="1"/>
            <a:r>
              <a:rPr lang="fr-FR" dirty="0" err="1"/>
              <a:t>Vernotte</a:t>
            </a:r>
            <a:r>
              <a:rPr lang="fr-FR" dirty="0"/>
              <a:t>, François,</a:t>
            </a:r>
            <a:r>
              <a:rPr lang="fr-FR" dirty="0">
                <a:solidFill>
                  <a:srgbClr val="00B050"/>
                </a:solidFill>
              </a:rPr>
              <a:t> perso.utinam.cnrs.fr/~</a:t>
            </a:r>
            <a:r>
              <a:rPr lang="fr-FR" dirty="0" err="1">
                <a:solidFill>
                  <a:srgbClr val="00B050"/>
                </a:solidFill>
              </a:rPr>
              <a:t>vernotte</a:t>
            </a:r>
            <a:r>
              <a:rPr lang="fr-FR" dirty="0">
                <a:solidFill>
                  <a:srgbClr val="00B050"/>
                </a:solidFill>
              </a:rPr>
              <a:t>/</a:t>
            </a:r>
            <a:br>
              <a:rPr lang="fr-FR" dirty="0">
                <a:solidFill>
                  <a:srgbClr val="00B050"/>
                </a:solidFill>
              </a:rPr>
            </a:br>
            <a:r>
              <a:rPr lang="fr-FR" dirty="0">
                <a:solidFill>
                  <a:srgbClr val="00B050"/>
                </a:solidFill>
              </a:rPr>
              <a:t>	echelles_de_temps.html</a:t>
            </a:r>
            <a:br>
              <a:rPr lang="fr-FR" dirty="0">
                <a:solidFill>
                  <a:srgbClr val="00B050"/>
                </a:solidFill>
              </a:rPr>
            </a:br>
            <a:r>
              <a:rPr lang="fr-FR" sz="1800" dirty="0"/>
              <a:t>(Histoire et physique de la mesure du temps, description de l’horloge atomique à Césium, etc.)</a:t>
            </a:r>
          </a:p>
          <a:p>
            <a:r>
              <a:rPr lang="fr-FR" sz="3200" dirty="0"/>
              <a:t>Les calendriers</a:t>
            </a:r>
          </a:p>
          <a:p>
            <a:pPr lvl="1"/>
            <a:r>
              <a:rPr lang="fr-FR" dirty="0"/>
              <a:t>Parisot, Jean-Paul, </a:t>
            </a:r>
            <a:r>
              <a:rPr lang="fr-FR" dirty="0">
                <a:solidFill>
                  <a:srgbClr val="00B050"/>
                </a:solidFill>
              </a:rPr>
              <a:t>Calendriers et chronologie, DESS Méthodes physiques de l’archéologie</a:t>
            </a:r>
            <a:r>
              <a:rPr lang="fr-FR" dirty="0"/>
              <a:t>, Université Bordeaux III.</a:t>
            </a:r>
          </a:p>
          <a:p>
            <a:pPr lvl="1"/>
            <a:endParaRPr lang="fr-FR" dirty="0">
              <a:solidFill>
                <a:srgbClr val="00B050"/>
              </a:solidFill>
            </a:endParaRPr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0553C9-43A7-45FE-A9D5-ED914149C0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71EC72-1741-45A2-A793-CC61C7064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Stage à l’Observatoire de Lyon, 10/1/2018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41F71E-026C-4AFB-BD39-8953BB9BF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4301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E44B8F-693A-479E-AF3D-462B4EA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65" y="321392"/>
            <a:ext cx="8361270" cy="6444816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Einstein était très préoccupé par le fait que le présent est pour l’esprit humain très différent du passé et du futur, différence qui échappe à la physique.</a:t>
            </a:r>
          </a:p>
          <a:p>
            <a:r>
              <a:rPr lang="fr-FR" dirty="0"/>
              <a:t>Beaucoup de physiciens, aujourd’hui, inclinent à penser qu’il n’y a ni passé, ni futur : </a:t>
            </a:r>
            <a:r>
              <a:rPr lang="fr-FR" dirty="0">
                <a:solidFill>
                  <a:srgbClr val="00B050"/>
                </a:solidFill>
              </a:rPr>
              <a:t>l’espace-temps ne coule pas, comme une rivière gelée</a:t>
            </a:r>
            <a:r>
              <a:rPr lang="fr-FR" dirty="0"/>
              <a:t> ...</a:t>
            </a:r>
          </a:p>
          <a:p>
            <a:pPr lvl="1"/>
            <a:r>
              <a:rPr lang="fr-FR" dirty="0"/>
              <a:t>Chaque instant présent ne correspondant qu’à une fine tranche de la rivière ...</a:t>
            </a:r>
          </a:p>
          <a:p>
            <a:pPr lvl="2"/>
            <a:r>
              <a:rPr lang="fr-FR" dirty="0"/>
              <a:t>Mais chaque observateur a sa propre définition de l’instant présent, en fonction de sa position dans l’espace-temps, de son état de mouvement, et il y a une infinité d’observateurs</a:t>
            </a:r>
          </a:p>
          <a:p>
            <a:pPr lvl="2"/>
            <a:r>
              <a:rPr lang="fr-FR" dirty="0"/>
              <a:t>Finalement, l’ensemble des instants présents doit remplir entièrement l’espace-temps</a:t>
            </a:r>
          </a:p>
          <a:p>
            <a:pPr lvl="1"/>
            <a:r>
              <a:rPr lang="fr-FR" dirty="0"/>
              <a:t>Plus qu’une rivière gelée, </a:t>
            </a:r>
            <a:r>
              <a:rPr lang="fr-FR" dirty="0">
                <a:solidFill>
                  <a:srgbClr val="00B050"/>
                </a:solidFill>
              </a:rPr>
              <a:t>l’espace-temps dans son ensemble constitue le lieu de tous les présents, toujours disponibles</a:t>
            </a:r>
          </a:p>
          <a:p>
            <a:pPr lvl="2"/>
            <a:r>
              <a:rPr lang="fr-FR" dirty="0"/>
              <a:t>Il n’y a ni passé, ni futur, tout est toujours là ...</a:t>
            </a:r>
          </a:p>
          <a:p>
            <a:pPr lvl="2"/>
            <a:r>
              <a:rPr lang="fr-FR" dirty="0"/>
              <a:t>Concept qui soulève bien des problèmes, et que l’on est très </a:t>
            </a:r>
            <a:r>
              <a:rPr lang="fr-FR" dirty="0" err="1"/>
              <a:t>très</a:t>
            </a:r>
            <a:r>
              <a:rPr lang="fr-FR" dirty="0"/>
              <a:t> loin de maîtriser</a:t>
            </a:r>
          </a:p>
          <a:p>
            <a:pPr lvl="3"/>
            <a:r>
              <a:rPr lang="fr-FR" dirty="0"/>
              <a:t>Comment notre esprit fait-il apparaître SON présent ?</a:t>
            </a:r>
          </a:p>
          <a:p>
            <a:pPr lvl="3"/>
            <a:r>
              <a:rPr lang="fr-FR" dirty="0"/>
              <a:t>Est-il envisageable que tous les événements possibles soient disponibles dans la « rivière gelée de l’espace-temps », avec l’infinité des variantes quantiques ?..</a:t>
            </a:r>
          </a:p>
          <a:p>
            <a:r>
              <a:rPr lang="fr-FR" dirty="0"/>
              <a:t>Non, nous ne comprenons pas le temps 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EB5C91-E5F2-443E-8F51-517942C1BF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18:06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B8D45-35B4-4B05-AD2D-6BBEA9402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444AB8-92B2-4DF3-BD9F-C0FB71D17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9987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2286FF7-5FA8-4880-AEC0-13EBB7A4E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38" y="3217762"/>
            <a:ext cx="2965156" cy="363050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FC0FB8-B751-4833-9B95-7F3F6C2E3A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/>
              <a:t>Modif</a:t>
            </a:r>
            <a:r>
              <a:rPr lang="fr-FR" dirty="0"/>
              <a:t>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89AD43-040D-45BA-BC50-4BD344188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9F3CCD-E452-449A-A18E-2E59B99A9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330A71C-35A4-44C7-B708-440DC1348275}"/>
              </a:ext>
            </a:extLst>
          </p:cNvPr>
          <p:cNvSpPr txBox="1">
            <a:spLocks/>
          </p:cNvSpPr>
          <p:nvPr/>
        </p:nvSpPr>
        <p:spPr>
          <a:xfrm>
            <a:off x="628650" y="536431"/>
            <a:ext cx="7886700" cy="1401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7A3A3A"/>
                </a:solidFill>
                <a:latin typeface="Bangkok"/>
              </a:rPr>
              <a:t>En attendant,</a:t>
            </a:r>
            <a:br>
              <a:rPr lang="en-US" sz="4000" b="1" dirty="0">
                <a:solidFill>
                  <a:srgbClr val="7A3A3A"/>
                </a:solidFill>
                <a:latin typeface="Bangkok"/>
              </a:rPr>
            </a:br>
            <a:r>
              <a:rPr lang="en-US" sz="4000" b="1" dirty="0">
                <a:solidFill>
                  <a:srgbClr val="7A3A3A"/>
                </a:solidFill>
                <a:latin typeface="Bangkok"/>
              </a:rPr>
              <a:t>	restons prudent(e)s …</a:t>
            </a:r>
            <a:endParaRPr lang="fr-FR" sz="4000" dirty="0">
              <a:solidFill>
                <a:srgbClr val="7A3A3A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68BE07A-8DD9-4544-8D7B-F7C6D6B24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91" y="2330679"/>
            <a:ext cx="7886700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381000">
              <a:lnSpc>
                <a:spcPts val="4000"/>
              </a:lnSpc>
              <a:spcBef>
                <a:spcPct val="20000"/>
              </a:spcBef>
              <a:buClr>
                <a:srgbClr val="FF0000"/>
              </a:buClr>
            </a:pPr>
            <a:r>
              <a:rPr lang="en-US" sz="4000" dirty="0">
                <a:solidFill>
                  <a:srgbClr val="7A3A3A"/>
                </a:solidFill>
                <a:latin typeface="Monotype Corsiva"/>
              </a:rPr>
              <a:t>Si on ne me demande pas ce qu’est le temps, 	je crois savoir ce que c’est ;                            		mais si on me le demande,                              			je ne le sais plus ...									</a:t>
            </a:r>
            <a:br>
              <a:rPr lang="en-US" sz="4000" dirty="0">
                <a:solidFill>
                  <a:srgbClr val="7A3A3A"/>
                </a:solidFill>
                <a:latin typeface="Monotype Corsiva"/>
              </a:rPr>
            </a:br>
            <a:br>
              <a:rPr lang="en-US" sz="4000" dirty="0">
                <a:solidFill>
                  <a:srgbClr val="7A3A3A"/>
                </a:solidFill>
                <a:latin typeface="Monotype Corsiva"/>
              </a:rPr>
            </a:br>
            <a:r>
              <a:rPr lang="en-US" sz="4000" dirty="0">
                <a:solidFill>
                  <a:srgbClr val="7A3A3A"/>
                </a:solidFill>
                <a:latin typeface="Monotype Corsiva"/>
              </a:rPr>
              <a:t>																								</a:t>
            </a:r>
            <a:r>
              <a:rPr lang="en-US" sz="2400" i="1" dirty="0">
                <a:solidFill>
                  <a:srgbClr val="7A3A3A"/>
                </a:solidFill>
                <a:latin typeface="Monotype Corsiva"/>
              </a:rPr>
              <a:t>Saint Augustin (354-430), Confessions</a:t>
            </a:r>
          </a:p>
        </p:txBody>
      </p:sp>
    </p:spTree>
    <p:extLst>
      <p:ext uri="{BB962C8B-B14F-4D97-AF65-F5344CB8AC3E}">
        <p14:creationId xmlns:p14="http://schemas.microsoft.com/office/powerpoint/2010/main" val="152402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B45A5-E27B-46B6-BFBA-0D2F222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6165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Bangkok"/>
              </a:rPr>
              <a:t>Temps </a:t>
            </a:r>
            <a:r>
              <a:rPr lang="en-US" sz="2800" b="1" dirty="0">
                <a:solidFill>
                  <a:srgbClr val="800000"/>
                </a:solidFill>
                <a:latin typeface="Bangkok"/>
              </a:rPr>
              <a:t>(qui passe)</a:t>
            </a:r>
            <a:r>
              <a:rPr lang="en-US" b="1" dirty="0">
                <a:solidFill>
                  <a:srgbClr val="800000"/>
                </a:solidFill>
                <a:latin typeface="Bangkok"/>
              </a:rPr>
              <a:t> </a:t>
            </a:r>
            <a:r>
              <a:rPr lang="en-US" sz="3200" b="1" dirty="0">
                <a:solidFill>
                  <a:srgbClr val="800000"/>
                </a:solidFill>
                <a:latin typeface="Bangkok"/>
              </a:rPr>
              <a:t>&amp;</a:t>
            </a:r>
            <a:r>
              <a:rPr lang="en-US" b="1" dirty="0">
                <a:solidFill>
                  <a:srgbClr val="800000"/>
                </a:solidFill>
                <a:latin typeface="Bangkok"/>
              </a:rPr>
              <a:t> durée,</a:t>
            </a:r>
            <a:br>
              <a:rPr lang="en-US" b="1" dirty="0">
                <a:solidFill>
                  <a:srgbClr val="800000"/>
                </a:solidFill>
                <a:latin typeface="Bangkok"/>
              </a:rPr>
            </a:br>
            <a:r>
              <a:rPr lang="en-US" b="1" dirty="0">
                <a:solidFill>
                  <a:srgbClr val="800000"/>
                </a:solidFill>
                <a:latin typeface="Bangkok"/>
              </a:rPr>
              <a:t>		repérage </a:t>
            </a:r>
            <a:r>
              <a:rPr lang="en-US" sz="3200" b="1" dirty="0">
                <a:solidFill>
                  <a:srgbClr val="800000"/>
                </a:solidFill>
                <a:latin typeface="Bangkok"/>
              </a:rPr>
              <a:t>&amp;</a:t>
            </a:r>
            <a:r>
              <a:rPr lang="en-US" b="1" dirty="0">
                <a:solidFill>
                  <a:srgbClr val="800000"/>
                </a:solidFill>
                <a:latin typeface="Bangkok"/>
              </a:rPr>
              <a:t> mesure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22" y="1710402"/>
            <a:ext cx="8507392" cy="4554324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On peut </a:t>
            </a:r>
            <a:r>
              <a:rPr lang="en-US" sz="3200" dirty="0">
                <a:solidFill>
                  <a:srgbClr val="00B050"/>
                </a:solidFill>
                <a:latin typeface="Bangkok"/>
              </a:rPr>
              <a:t>repérer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le passage du </a:t>
            </a:r>
            <a:r>
              <a:rPr lang="en-US" sz="3200" dirty="0">
                <a:solidFill>
                  <a:srgbClr val="00B050"/>
                </a:solidFill>
                <a:latin typeface="Bangkok"/>
              </a:rPr>
              <a:t>temps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800000"/>
                </a:solidFill>
                <a:latin typeface="Bangkok"/>
              </a:rPr>
              <a:t>La valeur </a:t>
            </a:r>
            <a:r>
              <a:rPr lang="en-US" sz="2800" b="1" i="1" dirty="0">
                <a:solidFill>
                  <a:srgbClr val="00B050"/>
                </a:solidFill>
                <a:latin typeface="Bangkok"/>
              </a:rPr>
              <a:t>t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 qu’on lui assigne</a:t>
            </a:r>
            <a:br>
              <a:rPr lang="en-US" sz="2800" dirty="0">
                <a:solidFill>
                  <a:srgbClr val="800000"/>
                </a:solidFill>
                <a:latin typeface="Bangkok"/>
              </a:rPr>
            </a:br>
            <a:r>
              <a:rPr lang="en-US" sz="2800" dirty="0">
                <a:solidFill>
                  <a:srgbClr val="800000"/>
                </a:solidFill>
                <a:latin typeface="Bangkok"/>
              </a:rPr>
              <a:t> n’est bien </a:t>
            </a:r>
            <a:r>
              <a:rPr lang="en-US" sz="2800" dirty="0" err="1">
                <a:solidFill>
                  <a:srgbClr val="800000"/>
                </a:solidFill>
                <a:latin typeface="Bangkok"/>
              </a:rPr>
              <a:t>sûr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qu’</a:t>
            </a:r>
            <a:r>
              <a:rPr lang="en-US" sz="2800" dirty="0">
                <a:solidFill>
                  <a:srgbClr val="00B050"/>
                </a:solidFill>
                <a:latin typeface="Bangkok"/>
              </a:rPr>
              <a:t>instantanée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800000"/>
                </a:solidFill>
                <a:latin typeface="Bangkok"/>
              </a:rPr>
              <a:t>Il semble couler toujours dans le même sens, et ainsi posséder une </a:t>
            </a:r>
            <a:r>
              <a:rPr lang="en-US" sz="2800" dirty="0">
                <a:solidFill>
                  <a:srgbClr val="00B050"/>
                </a:solidFill>
                <a:latin typeface="Bangkok"/>
              </a:rPr>
              <a:t>flêche</a:t>
            </a:r>
            <a:r>
              <a:rPr lang="en-US" sz="2800" dirty="0">
                <a:latin typeface="Bangkok"/>
              </a:rPr>
              <a:t>.</a:t>
            </a:r>
          </a:p>
          <a:p>
            <a:pPr marL="1600200" lvl="2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dirty="0">
                <a:solidFill>
                  <a:srgbClr val="800000"/>
                </a:solidFill>
                <a:latin typeface="Bangkok"/>
              </a:rPr>
              <a:t>Il permet donc de </a:t>
            </a:r>
            <a:r>
              <a:rPr lang="en-US" dirty="0">
                <a:solidFill>
                  <a:srgbClr val="00B050"/>
                </a:solidFill>
                <a:latin typeface="Bangkok"/>
              </a:rPr>
              <a:t>classer</a:t>
            </a:r>
            <a:r>
              <a:rPr lang="en-US" dirty="0">
                <a:solidFill>
                  <a:srgbClr val="800000"/>
                </a:solidFill>
                <a:latin typeface="Bangkok"/>
              </a:rPr>
              <a:t> les événements</a:t>
            </a:r>
            <a:endParaRPr lang="en-US" dirty="0">
              <a:latin typeface="Bangkok"/>
            </a:endParaRP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Sachant repérer le temps,</a:t>
            </a:r>
            <a:br>
              <a:rPr lang="en-US" sz="3200" dirty="0">
                <a:solidFill>
                  <a:srgbClr val="800000"/>
                </a:solidFill>
                <a:latin typeface="Bangkok"/>
              </a:rPr>
            </a:br>
            <a:r>
              <a:rPr lang="en-US" sz="3200" dirty="0">
                <a:solidFill>
                  <a:srgbClr val="800000"/>
                </a:solidFill>
                <a:latin typeface="Bangkok"/>
              </a:rPr>
              <a:t>  on peut </a:t>
            </a:r>
            <a:r>
              <a:rPr lang="en-US" sz="3200" dirty="0">
                <a:solidFill>
                  <a:srgbClr val="00B050"/>
                </a:solidFill>
                <a:latin typeface="Bangkok"/>
              </a:rPr>
              <a:t>mesurer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une </a:t>
            </a:r>
            <a:r>
              <a:rPr lang="en-US" sz="3200" dirty="0">
                <a:solidFill>
                  <a:srgbClr val="00B050"/>
                </a:solidFill>
                <a:latin typeface="Bangkok"/>
              </a:rPr>
              <a:t>durée</a:t>
            </a:r>
            <a:endParaRPr lang="en-US" sz="3200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800" dirty="0">
                <a:solidFill>
                  <a:srgbClr val="800000"/>
                </a:solidFill>
                <a:latin typeface="Bangkok"/>
              </a:rPr>
              <a:t>C’est un intervalle dans le temps,</a:t>
            </a:r>
            <a:br>
              <a:rPr lang="en-US" sz="2800" dirty="0">
                <a:solidFill>
                  <a:srgbClr val="800000"/>
                </a:solidFill>
                <a:latin typeface="Bangkok"/>
              </a:rPr>
            </a:br>
            <a:r>
              <a:rPr lang="en-US" sz="2800" dirty="0">
                <a:solidFill>
                  <a:srgbClr val="800000"/>
                </a:solidFill>
                <a:latin typeface="Bangkok"/>
              </a:rPr>
              <a:t>borné par deux instants  </a:t>
            </a:r>
            <a:r>
              <a:rPr lang="en-US" sz="2800" b="1" i="1" dirty="0">
                <a:solidFill>
                  <a:srgbClr val="00B050"/>
                </a:solidFill>
                <a:latin typeface="Bangkok"/>
              </a:rPr>
              <a:t>t</a:t>
            </a:r>
            <a:r>
              <a:rPr lang="en-US" sz="2800" b="1" i="1" baseline="-25000" dirty="0">
                <a:solidFill>
                  <a:srgbClr val="00B050"/>
                </a:solidFill>
                <a:latin typeface="Bangkok"/>
              </a:rPr>
              <a:t>1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 et  </a:t>
            </a:r>
            <a:r>
              <a:rPr lang="en-US" sz="2800" b="1" i="1" dirty="0">
                <a:solidFill>
                  <a:srgbClr val="00B050"/>
                </a:solidFill>
                <a:latin typeface="Bangkok"/>
              </a:rPr>
              <a:t>t</a:t>
            </a:r>
            <a:r>
              <a:rPr lang="en-US" sz="2800" b="1" i="1" baseline="-25000" dirty="0">
                <a:solidFill>
                  <a:srgbClr val="00B050"/>
                </a:solidFill>
                <a:latin typeface="Bangkok"/>
              </a:rPr>
              <a:t>2</a:t>
            </a:r>
            <a:r>
              <a:rPr lang="en-US" sz="2800" dirty="0">
                <a:solidFill>
                  <a:srgbClr val="800000"/>
                </a:solidFill>
                <a:latin typeface="Bangkok"/>
              </a:rPr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244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B45A5-E27B-46B6-BFBA-0D2F222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1" y="403860"/>
            <a:ext cx="8507391" cy="137731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Bangkok"/>
              </a:rPr>
              <a:t>Au passage : une </a:t>
            </a:r>
            <a:r>
              <a:rPr lang="en-US" sz="4000" b="1" dirty="0" err="1">
                <a:solidFill>
                  <a:srgbClr val="800000"/>
                </a:solidFill>
                <a:latin typeface="Bangkok"/>
              </a:rPr>
              <a:t>particularité</a:t>
            </a:r>
            <a:br>
              <a:rPr lang="en-US" sz="4000" b="1" dirty="0">
                <a:solidFill>
                  <a:srgbClr val="800000"/>
                </a:solidFill>
                <a:latin typeface="Bangkok"/>
              </a:rPr>
            </a:br>
            <a:r>
              <a:rPr lang="en-US" sz="4000" b="1" dirty="0">
                <a:solidFill>
                  <a:srgbClr val="800000"/>
                </a:solidFill>
                <a:latin typeface="Bangkok"/>
              </a:rPr>
              <a:t>	 de la langue </a:t>
            </a:r>
            <a:r>
              <a:rPr lang="en-US" sz="4000" b="1" dirty="0" err="1">
                <a:solidFill>
                  <a:srgbClr val="800000"/>
                </a:solidFill>
                <a:latin typeface="Bangkok"/>
              </a:rPr>
              <a:t>française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A395E-70A4-4A11-A1D7-E9AA0353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04" y="2060407"/>
            <a:ext cx="8507392" cy="3975063"/>
          </a:xfrm>
        </p:spPr>
        <p:txBody>
          <a:bodyPr wrap="square">
            <a:spAutoFit/>
          </a:bodyPr>
          <a:lstStyle/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Nous ne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distinguons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pas toujours </a:t>
            </a:r>
            <a:r>
              <a:rPr lang="en-US" sz="3200" dirty="0" err="1">
                <a:solidFill>
                  <a:srgbClr val="800000"/>
                </a:solidFill>
                <a:latin typeface="Bangkok"/>
              </a:rPr>
              <a:t>clairement</a:t>
            </a:r>
            <a:r>
              <a:rPr lang="en-US" sz="3200" dirty="0">
                <a:solidFill>
                  <a:srgbClr val="800000"/>
                </a:solidFill>
                <a:latin typeface="Bangkok"/>
              </a:rPr>
              <a:t> le temps et la durée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On dit :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Rendez-vous à trois heures, Priscilla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</a:rPr>
              <a:t>Rendez-vous dans trois heures, Priscilla</a:t>
            </a:r>
          </a:p>
          <a:p>
            <a:pPr marL="685800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3200" dirty="0">
                <a:solidFill>
                  <a:srgbClr val="800000"/>
                </a:solidFill>
                <a:latin typeface="Bangkok"/>
              </a:rPr>
              <a:t>Mais aussi :</a:t>
            </a: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 err="1">
                <a:solidFill>
                  <a:srgbClr val="800000"/>
                </a:solidFill>
                <a:latin typeface="Bangkok"/>
              </a:rPr>
              <a:t>Loys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 est-il ici depuis trois heures, Priscilla ?</a:t>
            </a:r>
            <a:endParaRPr lang="en-US" sz="2200" i="1" dirty="0">
              <a:solidFill>
                <a:srgbClr val="800000"/>
              </a:solidFill>
              <a:latin typeface="Bangkok"/>
            </a:endParaRPr>
          </a:p>
          <a:p>
            <a:pPr marL="1143000" lvl="1" indent="-457200" defTabSz="381000">
              <a:lnSpc>
                <a:spcPct val="92000"/>
              </a:lnSpc>
              <a:buClr>
                <a:srgbClr val="92D050"/>
              </a:buClr>
            </a:pP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 </a:t>
            </a:r>
            <a:r>
              <a:rPr lang="en-US" sz="2200" dirty="0">
                <a:solidFill>
                  <a:srgbClr val="800000"/>
                </a:solidFill>
                <a:latin typeface="Bangkok"/>
              </a:rPr>
              <a:t>Indétermination sur le passé de Priscilla</a:t>
            </a:r>
            <a:br>
              <a:rPr lang="en-US" sz="2200" dirty="0">
                <a:solidFill>
                  <a:srgbClr val="800000"/>
                </a:solidFill>
                <a:latin typeface="Bangkok"/>
              </a:rPr>
            </a:br>
            <a:r>
              <a:rPr lang="en-US" sz="2200" dirty="0">
                <a:solidFill>
                  <a:srgbClr val="800000"/>
                </a:solidFill>
                <a:latin typeface="Bangkok"/>
              </a:rPr>
              <a:t>	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 </a:t>
            </a:r>
            <a:r>
              <a:rPr lang="en-US" sz="2200" dirty="0" err="1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Doute</a:t>
            </a:r>
            <a:r>
              <a:rPr lang="en-US" sz="2200" dirty="0">
                <a:solidFill>
                  <a:srgbClr val="800000"/>
                </a:solidFill>
                <a:latin typeface="Bangkok"/>
                <a:sym typeface="WP MathA" panose="05010101010101010101" pitchFamily="2" charset="2"/>
              </a:rPr>
              <a:t>, soupçon, dispute, etc.</a:t>
            </a:r>
            <a:endParaRPr lang="en-US" sz="2200" dirty="0">
              <a:solidFill>
                <a:srgbClr val="800000"/>
              </a:solidFill>
              <a:latin typeface="Bangkok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197C3-E57A-499F-8EC4-3BE6329CD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Modif </a:t>
            </a:r>
            <a:fld id="{B252C74F-EF58-4275-B738-1BBE05E07C27}" type="datetime8">
              <a:rPr lang="fr-FR" smtClean="0"/>
              <a:pPr/>
              <a:t>09/01/2019 10:25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2F0BA7-B006-4058-844F-B45EAF04C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Stage à l’Observatoire de Lyon, 10/1/2019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1BAAA-A27A-43E3-823C-AE26CB7F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F6DD6DFE-25F9-4BD5-AE8A-A7A12898DC77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38492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4928</TotalTime>
  <Words>2129</Words>
  <Application>Microsoft Office PowerPoint</Application>
  <PresentationFormat>Affichage à l'écran (4:3)</PresentationFormat>
  <Paragraphs>491</Paragraphs>
  <Slides>54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54</vt:i4>
      </vt:variant>
    </vt:vector>
  </HeadingPairs>
  <TitlesOfParts>
    <vt:vector size="68" baseType="lpstr">
      <vt:lpstr>Cambria Math</vt:lpstr>
      <vt:lpstr>Symbol</vt:lpstr>
      <vt:lpstr>WP MathA</vt:lpstr>
      <vt:lpstr>Snap ITC</vt:lpstr>
      <vt:lpstr>Monotype Corsiva</vt:lpstr>
      <vt:lpstr>Bangkok</vt:lpstr>
      <vt:lpstr>Wingdings</vt:lpstr>
      <vt:lpstr>Arial</vt:lpstr>
      <vt:lpstr>Calibri</vt:lpstr>
      <vt:lpstr>WP TypographicSymbols</vt:lpstr>
      <vt:lpstr>Times New Roman</vt:lpstr>
      <vt:lpstr>Calibri Light</vt:lpstr>
      <vt:lpstr>Conception personnalisée</vt:lpstr>
      <vt:lpstr>1_Conception personnalisée</vt:lpstr>
      <vt:lpstr>TEMPS, HORLOGES       &amp; CALENDRIERS</vt:lpstr>
      <vt:lpstr>Présentation PowerPoint</vt:lpstr>
      <vt:lpstr>Présentation PowerPoint</vt:lpstr>
      <vt:lpstr>Euh … et, plus généralement ?</vt:lpstr>
      <vt:lpstr>Présentation PowerPoint</vt:lpstr>
      <vt:lpstr>Présentation PowerPoint</vt:lpstr>
      <vt:lpstr>Présentation PowerPoint</vt:lpstr>
      <vt:lpstr>Temps (qui passe) &amp; durée,   repérage &amp; mesure</vt:lpstr>
      <vt:lpstr>Au passage : une particularité   de la langue française</vt:lpstr>
      <vt:lpstr>Le repérage du temps</vt:lpstr>
      <vt:lpstr>Présentation PowerPoint</vt:lpstr>
      <vt:lpstr>Présentation PowerPoint</vt:lpstr>
      <vt:lpstr>Garde-temps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Temps solaire avant les horloges atomiques</vt:lpstr>
      <vt:lpstr>Le Temps solaire suite et fin</vt:lpstr>
      <vt:lpstr>Le TAI, depuis 1967</vt:lpstr>
      <vt:lpstr>TAI et UTC</vt:lpstr>
      <vt:lpstr>Horloge atomique à césium</vt:lpstr>
      <vt:lpstr>L’évolution des horloges atomiques</vt:lpstr>
      <vt:lpstr>10-14, 10-16, 10-18   ??</vt:lpstr>
      <vt:lpstr>Les temps de la Relativité</vt:lpstr>
      <vt:lpstr>Présentation PowerPoint</vt:lpstr>
      <vt:lpstr>La simultanéité</vt:lpstr>
      <vt:lpstr>Présentation PowerPoint</vt:lpstr>
      <vt:lpstr>Présentation PowerPoint</vt:lpstr>
      <vt:lpstr>Présentation PowerPoint</vt:lpstr>
      <vt:lpstr>Présentation PowerPoint</vt:lpstr>
      <vt:lpstr>La simultanéité,  et le rythme des horloges</vt:lpstr>
      <vt:lpstr>L’horloge à photon</vt:lpstr>
      <vt:lpstr>Présentation PowerPoint</vt:lpstr>
      <vt:lpstr>Deux horloges identiques,  l’une immobile,  l’autre en translation</vt:lpstr>
      <vt:lpstr>Présentation PowerPoint</vt:lpstr>
      <vt:lpstr>Résultat</vt:lpstr>
      <vt:lpstr>Présentation PowerPoint</vt:lpstr>
      <vt:lpstr>Présentation PowerPoint</vt:lpstr>
      <vt:lpstr>Calcul de t’ (temps A-R)</vt:lpstr>
      <vt:lpstr>Pythagore à la rescousse</vt:lpstr>
      <vt:lpstr>Le facteur de Lorentz</vt:lpstr>
      <vt:lpstr>Présentation PowerPoint</vt:lpstr>
      <vt:lpstr>Exemple 1 : la double vie des muons</vt:lpstr>
      <vt:lpstr>Présentation PowerPoint</vt:lpstr>
      <vt:lpstr>Exemple 2 : relativiste extrême, la chute dans un trou noir</vt:lpstr>
      <vt:lpstr>La flèche du temps</vt:lpstr>
      <vt:lpstr>Les temps de la Physique</vt:lpstr>
      <vt:lpstr>Naissance &amp; fin du temps</vt:lpstr>
      <vt:lpstr>Présentation PowerPoint</vt:lpstr>
      <vt:lpstr>Pour en savoir bien plus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lisilles3</dc:creator>
  <cp:lastModifiedBy>Gilles Adam</cp:lastModifiedBy>
  <cp:revision>272</cp:revision>
  <dcterms:created xsi:type="dcterms:W3CDTF">2018-12-25T11:31:48Z</dcterms:created>
  <dcterms:modified xsi:type="dcterms:W3CDTF">2019-01-10T00:31:21Z</dcterms:modified>
</cp:coreProperties>
</file>